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95" r:id="rId3"/>
    <p:sldId id="296" r:id="rId4"/>
    <p:sldId id="297" r:id="rId5"/>
    <p:sldId id="331" r:id="rId6"/>
    <p:sldId id="301" r:id="rId7"/>
    <p:sldId id="336" r:id="rId8"/>
    <p:sldId id="338" r:id="rId9"/>
    <p:sldId id="344" r:id="rId10"/>
    <p:sldId id="351" r:id="rId11"/>
    <p:sldId id="342" r:id="rId12"/>
    <p:sldId id="343" r:id="rId13"/>
    <p:sldId id="345" r:id="rId14"/>
    <p:sldId id="346" r:id="rId15"/>
    <p:sldId id="319" r:id="rId16"/>
    <p:sldId id="347" r:id="rId17"/>
    <p:sldId id="348" r:id="rId18"/>
    <p:sldId id="265" r:id="rId19"/>
    <p:sldId id="349" r:id="rId20"/>
  </p:sldIdLst>
  <p:sldSz cx="12192000" cy="6858000"/>
  <p:notesSz cx="6858000" cy="9144000"/>
  <p:embeddedFontLst>
    <p:embeddedFont>
      <p:font typeface="바른돋움OTFPro 1" panose="02000300000000000000" pitchFamily="50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76178" autoAdjust="0"/>
  </p:normalViewPr>
  <p:slideViewPr>
    <p:cSldViewPr snapToGrid="0">
      <p:cViewPr varScale="1">
        <p:scale>
          <a:sx n="62" d="100"/>
          <a:sy n="62" d="100"/>
        </p:scale>
        <p:origin x="1478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바른돋움OTFPro 1" panose="02000300000000000000" pitchFamily="50" charset="-127"/>
                <a:ea typeface="바른돋움OTFPro 1" panose="020003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바른돋움OTFPro 1" panose="02000300000000000000" pitchFamily="50" charset="-127"/>
                <a:ea typeface="바른돋움OTFPro 1" panose="02000300000000000000" pitchFamily="50" charset="-127"/>
              </a:defRPr>
            </a:lvl1pPr>
          </a:lstStyle>
          <a:p>
            <a:fld id="{8472614E-BA67-4A0C-B6F4-BE6A0D711552}" type="datetimeFigureOut">
              <a:rPr lang="ko-KR" altLang="en-US" smtClean="0"/>
              <a:pPr/>
              <a:t>2022-11-17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바른돋움OTFPro 1" panose="02000300000000000000" pitchFamily="50" charset="-127"/>
                <a:ea typeface="바른돋움OTFPro 1" panose="020003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바른돋움OTFPro 1" panose="02000300000000000000" pitchFamily="50" charset="-127"/>
                <a:ea typeface="바른돋움OTFPro 1" panose="02000300000000000000" pitchFamily="50" charset="-127"/>
              </a:defRPr>
            </a:lvl1pPr>
          </a:lstStyle>
          <a:p>
            <a:fld id="{71506240-B7F1-49AC-991A-74A7759462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014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바른돋움OTFPro 1" panose="02000300000000000000" pitchFamily="50" charset="-127"/>
        <a:ea typeface="바른돋움OTFPro 1" panose="020003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바른돋움OTFPro 1" panose="02000300000000000000" pitchFamily="50" charset="-127"/>
        <a:ea typeface="바른돋움OTFPro 1" panose="020003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바른돋움OTFPro 1" panose="02000300000000000000" pitchFamily="50" charset="-127"/>
        <a:ea typeface="바른돋움OTFPro 1" panose="020003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바른돋움OTFPro 1" panose="02000300000000000000" pitchFamily="50" charset="-127"/>
        <a:ea typeface="바른돋움OTFPro 1" panose="020003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바른돋움OTFPro 1" panose="02000300000000000000" pitchFamily="50" charset="-127"/>
        <a:ea typeface="바른돋움OTFPro 1" panose="020003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</a:t>
            </a:r>
            <a:r>
              <a:rPr lang="en-US" altLang="ko-KR"/>
              <a:t>.</a:t>
            </a:r>
          </a:p>
          <a:p>
            <a:r>
              <a:rPr lang="ko-KR" altLang="en-US" err="1"/>
              <a:t>김헌</a:t>
            </a:r>
            <a:r>
              <a:rPr lang="ko-KR" altLang="en-US"/>
              <a:t> 교수님 지도 하에 근골격계 부담작업 부하 평가를 위한 동작분석 프로그램 개발을 진행한</a:t>
            </a:r>
            <a:r>
              <a:rPr lang="en-US" altLang="ko-KR"/>
              <a:t> </a:t>
            </a:r>
            <a:r>
              <a:rPr lang="ko-KR" altLang="en-US" err="1"/>
              <a:t>한재혁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ko-KR" altLang="en-US" err="1"/>
              <a:t>배태겸</a:t>
            </a:r>
            <a:r>
              <a:rPr lang="en-US" altLang="ko-KR"/>
              <a:t>, </a:t>
            </a:r>
            <a:r>
              <a:rPr lang="ko-KR" altLang="en-US"/>
              <a:t>임용환 팀에서 발표를 맡게 된 </a:t>
            </a:r>
            <a:r>
              <a:rPr lang="ko-KR" altLang="en-US" err="1"/>
              <a:t>한재혁입니다</a:t>
            </a:r>
            <a:r>
              <a:rPr lang="en-US" altLang="ko-KR"/>
              <a:t>.</a:t>
            </a:r>
          </a:p>
          <a:p>
            <a:r>
              <a:rPr lang="ko-KR" altLang="en-US"/>
              <a:t>발표 시작하겠습니다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10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다음으로는 사후분석입니다</a:t>
            </a:r>
            <a:r>
              <a:rPr lang="en-US" altLang="ko-KR"/>
              <a:t>.</a:t>
            </a:r>
          </a:p>
          <a:p>
            <a:r>
              <a:rPr lang="ko-KR" altLang="en-US"/>
              <a:t>저희 프로그램에서는 동작 캡쳐</a:t>
            </a:r>
            <a:r>
              <a:rPr lang="en-US" altLang="ko-KR"/>
              <a:t>, </a:t>
            </a:r>
            <a:r>
              <a:rPr lang="ko-KR" altLang="en-US"/>
              <a:t>동작 녹화</a:t>
            </a:r>
            <a:r>
              <a:rPr lang="en-US" altLang="ko-KR"/>
              <a:t>, </a:t>
            </a:r>
            <a:r>
              <a:rPr lang="ko-KR" altLang="en-US"/>
              <a:t>그래프의 총 세가지 방법으로 사후분석을 지원합니다</a:t>
            </a:r>
            <a:r>
              <a:rPr lang="en-US" altLang="ko-KR"/>
              <a:t>.</a:t>
            </a:r>
          </a:p>
          <a:p>
            <a:r>
              <a:rPr lang="ko-KR" altLang="en-US"/>
              <a:t>동작 캡쳐는 일정 점수 이상의 동작에서 자동으로 동작을 캡쳐해주는 기능으로</a:t>
            </a:r>
            <a:r>
              <a:rPr lang="en-US" altLang="ko-KR"/>
              <a:t>, </a:t>
            </a:r>
            <a:r>
              <a:rPr lang="ko-KR" altLang="en-US"/>
              <a:t>사용자가 추후에 높은 점수의 동작만 선별하여 볼 수 있게끔 해줍니다</a:t>
            </a:r>
            <a:r>
              <a:rPr lang="en-US" altLang="ko-KR"/>
              <a:t>. </a:t>
            </a:r>
            <a:r>
              <a:rPr lang="ko-KR" altLang="en-US"/>
              <a:t>동작 녹화는 사용자가 보기에 부담이 갈 것같은 부분을 녹화하는 기능으로</a:t>
            </a:r>
            <a:r>
              <a:rPr lang="en-US" altLang="ko-KR"/>
              <a:t>, </a:t>
            </a:r>
            <a:r>
              <a:rPr lang="ko-KR" altLang="en-US"/>
              <a:t>동작 분석중 </a:t>
            </a:r>
            <a:r>
              <a:rPr lang="en-US" altLang="ko-KR"/>
              <a:t>R</a:t>
            </a:r>
            <a:r>
              <a:rPr lang="ko-KR" altLang="en-US"/>
              <a:t>키를 누르면 녹화가 시작되고 한번 더 누르면 녹화가 종료되어 프로그램 사용 이후에 동작을 돌려볼 수 있게 해줍니다</a:t>
            </a:r>
            <a:r>
              <a:rPr lang="en-US" altLang="ko-KR"/>
              <a:t>.</a:t>
            </a:r>
          </a:p>
          <a:p>
            <a:r>
              <a:rPr lang="ko-KR" altLang="en-US"/>
              <a:t>마지막으로 그래프는 화면에 보시는 것과 같이 세가지가 있는데요</a:t>
            </a:r>
            <a:r>
              <a:rPr lang="en-US" altLang="ko-KR"/>
              <a:t>, </a:t>
            </a:r>
            <a:r>
              <a:rPr lang="ko-KR" altLang="en-US"/>
              <a:t>이 세가지는 각 그룹별 점수를 기록한 그래프로 그래프의 점수가 유독 튀어나온 부분이 전체 동작중에서 가장 작업 부하가 높은 부분이라고 할 수 있겠습니다</a:t>
            </a:r>
            <a:r>
              <a:rPr lang="en-US" altLang="ko-KR"/>
              <a:t>. </a:t>
            </a:r>
            <a:r>
              <a:rPr lang="ko-KR" altLang="en-US"/>
              <a:t>사용자는 이 그래프를 바탕으로 어느 시간대에서 가장 작업 부하가 심한지 알 수 있고</a:t>
            </a:r>
            <a:r>
              <a:rPr lang="en-US" altLang="ko-KR"/>
              <a:t>, </a:t>
            </a:r>
            <a:r>
              <a:rPr lang="ko-KR" altLang="en-US"/>
              <a:t>이를 통해 캡쳐본과 녹화본을 비교하면서 작업 자세를 어떻게 수정해야할지 결정할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63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프로그램 소개의 마지막은 작업 자세 개선입니다</a:t>
            </a:r>
            <a:r>
              <a:rPr lang="en-US" altLang="ko-KR"/>
              <a:t>.</a:t>
            </a:r>
          </a:p>
          <a:p>
            <a:r>
              <a:rPr lang="ko-KR" altLang="en-US"/>
              <a:t>왼쪽의 사진은 저희가 프로그램을 시연하면서 작업 부하가 가장 높게 나온 부분인데요</a:t>
            </a:r>
            <a:r>
              <a:rPr lang="en-US" altLang="ko-KR"/>
              <a:t>, </a:t>
            </a:r>
            <a:r>
              <a:rPr lang="ko-KR" altLang="en-US"/>
              <a:t>그래프를 보고 이 동작이 부하가 많이 걸림을 알 수 있었고</a:t>
            </a:r>
            <a:r>
              <a:rPr lang="en-US" altLang="ko-KR"/>
              <a:t>, </a:t>
            </a:r>
            <a:r>
              <a:rPr lang="ko-KR" altLang="en-US"/>
              <a:t>부위별 작업 부하 정도를 확인하여 오른쪽과 같이 작업 자세를 개선해보았습니다</a:t>
            </a:r>
            <a:r>
              <a:rPr lang="en-US" altLang="ko-KR"/>
              <a:t>.</a:t>
            </a:r>
          </a:p>
          <a:p>
            <a:r>
              <a:rPr lang="ko-KR" altLang="en-US"/>
              <a:t>그랬더니 작업 자세 개선 전과 비교하여 </a:t>
            </a:r>
            <a:r>
              <a:rPr lang="en-US" altLang="ko-KR"/>
              <a:t>Grand Score</a:t>
            </a:r>
            <a:r>
              <a:rPr lang="ko-KR" altLang="en-US"/>
              <a:t>가 </a:t>
            </a:r>
            <a:r>
              <a:rPr lang="en-US" altLang="ko-KR"/>
              <a:t>7</a:t>
            </a:r>
            <a:r>
              <a:rPr lang="ko-KR" altLang="en-US"/>
              <a:t>점에서 </a:t>
            </a:r>
            <a:r>
              <a:rPr lang="en-US" altLang="ko-KR"/>
              <a:t>4</a:t>
            </a:r>
            <a:r>
              <a:rPr lang="ko-KR" altLang="en-US"/>
              <a:t>점으로 매우 낮아진 모습을 확인할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566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지금까지 소개해드린 프로그램이 </a:t>
            </a:r>
            <a:r>
              <a:rPr lang="en-US" altLang="ko-KR"/>
              <a:t>RULA </a:t>
            </a:r>
            <a:r>
              <a:rPr lang="ko-KR" altLang="en-US"/>
              <a:t>점수를 잘 반영하는지 확인하기 위해서 두가지 방법으로 검증을 해보았습니다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첫번째는 전문가 평가입니다</a:t>
            </a:r>
            <a:r>
              <a:rPr lang="en-US" altLang="ko-KR"/>
              <a:t>.</a:t>
            </a:r>
          </a:p>
          <a:p>
            <a:r>
              <a:rPr lang="ko-KR" altLang="en-US"/>
              <a:t>전문가 평가는 동작 분석 전문가가 동작 분석을 실행한 영상을 바탕으로 작업자세를 동일하게 설정한 후</a:t>
            </a:r>
            <a:r>
              <a:rPr lang="en-US" altLang="ko-KR"/>
              <a:t>, </a:t>
            </a:r>
            <a:r>
              <a:rPr lang="ko-KR" altLang="en-US"/>
              <a:t>전문가의 동작분석 결과와 저희 프로그램의 동작분석 결과를 비교하는 검증입니다</a:t>
            </a:r>
            <a:r>
              <a:rPr lang="en-US" altLang="ko-KR"/>
              <a:t>.</a:t>
            </a:r>
          </a:p>
          <a:p>
            <a:r>
              <a:rPr lang="ko-KR" altLang="en-US"/>
              <a:t>다음의 사진에서 보시는 것과 같이 전문가가 평가한 점수와 프로그램이 평가한 점수가 </a:t>
            </a:r>
            <a:r>
              <a:rPr lang="en-US" altLang="ko-KR"/>
              <a:t>5</a:t>
            </a:r>
            <a:r>
              <a:rPr lang="ko-KR" altLang="en-US"/>
              <a:t>점으로 동일한 것을 확인 할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591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팀원 평가입니다</a:t>
            </a:r>
            <a:r>
              <a:rPr lang="en-US" altLang="ko-KR"/>
              <a:t>. </a:t>
            </a:r>
            <a:r>
              <a:rPr lang="ko-KR" altLang="en-US"/>
              <a:t>팀원 평가는 저희 팀 세명이 작업자세를 하나 선정하고</a:t>
            </a:r>
            <a:r>
              <a:rPr lang="en-US" altLang="ko-KR"/>
              <a:t>, </a:t>
            </a:r>
            <a:r>
              <a:rPr lang="ko-KR" altLang="en-US"/>
              <a:t>각각 동작을 </a:t>
            </a:r>
            <a:r>
              <a:rPr lang="en-US" altLang="ko-KR"/>
              <a:t>RULA </a:t>
            </a:r>
            <a:r>
              <a:rPr lang="ko-KR" altLang="en-US"/>
              <a:t>평가체계를 이용하여 분석한 후 나온 분석 결과를 프로그램이 분석한 결과와 비교하는 평가 방법입니다</a:t>
            </a:r>
            <a:r>
              <a:rPr lang="en-US" altLang="ko-KR"/>
              <a:t>.</a:t>
            </a:r>
          </a:p>
          <a:p>
            <a:r>
              <a:rPr lang="ko-KR" altLang="en-US"/>
              <a:t>왼쪽에 나와있는 표를 보시면 저희 세명이 분석한 작업부하 수준과 프로그램이 분석한 작업부하 수준이 </a:t>
            </a:r>
            <a:r>
              <a:rPr lang="en-US" altLang="ko-KR"/>
              <a:t>5</a:t>
            </a:r>
            <a:r>
              <a:rPr lang="ko-KR" altLang="en-US"/>
              <a:t>점으로 일치함을 알 수 있었습니다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이상으로 프로그램 소개를 마치고 결론을 말씀드리겠습니다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070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첫번째는 개발목표와의 비교입니다</a:t>
            </a:r>
            <a:r>
              <a:rPr lang="en-US" altLang="ko-KR"/>
              <a:t>.</a:t>
            </a:r>
            <a:r>
              <a:rPr lang="ko-KR" altLang="en-US"/>
              <a:t> 화면의 개발목표는 저희 </a:t>
            </a:r>
            <a:r>
              <a:rPr lang="en-US" altLang="ko-KR"/>
              <a:t>Proposal </a:t>
            </a:r>
            <a:r>
              <a:rPr lang="ko-KR" altLang="en-US"/>
              <a:t>부터 프로그램의 목표로 지향했던 것인데요</a:t>
            </a:r>
            <a:r>
              <a:rPr lang="en-US" altLang="ko-KR"/>
              <a:t>, </a:t>
            </a:r>
            <a:r>
              <a:rPr lang="ko-KR" altLang="en-US"/>
              <a:t>결과적으로 저희는 개발목표 네가지를 전부 달성하였다고 생각합니다</a:t>
            </a:r>
            <a:r>
              <a:rPr lang="en-US" altLang="ko-KR"/>
              <a:t>.</a:t>
            </a:r>
          </a:p>
          <a:p>
            <a:r>
              <a:rPr lang="ko-KR" altLang="en-US"/>
              <a:t>저희 프로그램은 별도 촬영장비 없이 핸드폰으로 측정이 가능하며</a:t>
            </a:r>
            <a:r>
              <a:rPr lang="en-US" altLang="ko-KR"/>
              <a:t>, </a:t>
            </a:r>
            <a:r>
              <a:rPr lang="ko-KR" altLang="en-US"/>
              <a:t>핸드폰 연결이 부득이하게 불가능할 경우 화질이 낮은 문제가 있지만 노트북 웹캠으로도 측정 가능하다는 장점이 있습니다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이번 연구의 후속 연구를 위하여 누구나 사용가능한 </a:t>
            </a:r>
            <a:r>
              <a:rPr lang="en-US" altLang="ko-KR"/>
              <a:t>Python</a:t>
            </a:r>
            <a:r>
              <a:rPr lang="ko-KR" altLang="en-US"/>
              <a:t>을 이용하여 개발하였습니다</a:t>
            </a:r>
            <a:r>
              <a:rPr lang="en-US" altLang="ko-KR"/>
              <a:t>.</a:t>
            </a:r>
          </a:p>
          <a:p>
            <a:r>
              <a:rPr lang="ko-KR" altLang="en-US"/>
              <a:t>또한 작업 부하가 높은 부분을 자동으로 캡쳐하여 사용자에게 시각적으로 확인할 수 있게끔 했습니다</a:t>
            </a:r>
            <a:r>
              <a:rPr lang="en-US" altLang="ko-KR"/>
              <a:t>.</a:t>
            </a:r>
          </a:p>
          <a:p>
            <a:r>
              <a:rPr lang="ko-KR" altLang="en-US"/>
              <a:t>마지막으로 팀원 평가 및 전문가 평가를 통하여 프로그램이 </a:t>
            </a:r>
            <a:r>
              <a:rPr lang="en-US" altLang="ko-KR"/>
              <a:t>RULA </a:t>
            </a:r>
            <a:r>
              <a:rPr lang="ko-KR" altLang="en-US"/>
              <a:t>평가기법을 잘 수행하고 있음을 확인하였습니다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601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저희는 이 프로그램으로 인하여 현장에서 측정장비 및 전문가 의뢰에 따른 비용 부담이 줄어들고</a:t>
            </a:r>
            <a:r>
              <a:rPr lang="en-US" altLang="ko-KR"/>
              <a:t>, </a:t>
            </a:r>
            <a:r>
              <a:rPr lang="ko-KR" altLang="en-US"/>
              <a:t>복잡한 과정을 자동화함으로써 동작 분석에 들어가는 시간적 부담을 줄일수 있다고 판단했습니다</a:t>
            </a:r>
            <a:r>
              <a:rPr lang="en-US" altLang="ko-KR"/>
              <a:t>. </a:t>
            </a:r>
            <a:r>
              <a:rPr lang="ko-KR" altLang="en-US"/>
              <a:t>이 두가지 기대 효과로 인해 지금보다 활발한 근골격계 부담작업 동작분석이 수행될 것으로 예상되고 궁극적으로 사회적 갈등 완화</a:t>
            </a:r>
            <a:r>
              <a:rPr lang="en-US" altLang="ko-KR"/>
              <a:t>, </a:t>
            </a:r>
            <a:r>
              <a:rPr lang="ko-KR" altLang="en-US"/>
              <a:t>그리고 사회적</a:t>
            </a:r>
            <a:r>
              <a:rPr lang="en-US" altLang="ko-KR"/>
              <a:t>, </a:t>
            </a:r>
            <a:r>
              <a:rPr lang="ko-KR" altLang="en-US"/>
              <a:t>경제적 비용 절감 및 작업자의 자세 개선을 통한 삶의 질 향상을 기대하고 있습니다</a:t>
            </a:r>
            <a:r>
              <a:rPr lang="en-US" altLang="ko-KR"/>
              <a:t>.</a:t>
            </a:r>
          </a:p>
          <a:p>
            <a:r>
              <a:rPr lang="ko-KR" altLang="en-US"/>
              <a:t>연구 목적으로는 이번에 저희가 사용한 </a:t>
            </a:r>
            <a:r>
              <a:rPr lang="en-US" altLang="ko-KR"/>
              <a:t>RULA </a:t>
            </a:r>
            <a:r>
              <a:rPr lang="ko-KR" altLang="en-US"/>
              <a:t>평가기법 이외에 각도를 기반으로 하는 다른 평가기법 또한 약간의 코드 수정으로 적용이 가능하게 함으로써 후속 연구가 용이해질 것으로 기대하고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499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그러나</a:t>
            </a:r>
            <a:r>
              <a:rPr lang="en-US" altLang="ko-KR"/>
              <a:t>, </a:t>
            </a:r>
            <a:r>
              <a:rPr lang="ko-KR" altLang="en-US"/>
              <a:t>저희가 개발을 진행하면서 몇가지 한계점에 부딪혔습니다</a:t>
            </a:r>
            <a:r>
              <a:rPr lang="en-US" altLang="ko-KR"/>
              <a:t>.</a:t>
            </a:r>
          </a:p>
          <a:p>
            <a:r>
              <a:rPr lang="ko-KR" altLang="en-US"/>
              <a:t>첫번째</a:t>
            </a:r>
            <a:r>
              <a:rPr lang="en-US" altLang="ko-KR"/>
              <a:t>, </a:t>
            </a:r>
            <a:r>
              <a:rPr lang="ko-KR" altLang="en-US"/>
              <a:t>두번째 한계점은 </a:t>
            </a:r>
            <a:r>
              <a:rPr lang="en-US" altLang="ko-KR"/>
              <a:t>Mediapipe</a:t>
            </a:r>
            <a:r>
              <a:rPr lang="ko-KR" altLang="en-US"/>
              <a:t>를 이용하는 것에 대한 문제였는데 </a:t>
            </a:r>
            <a:r>
              <a:rPr lang="en-US" altLang="ko-KR"/>
              <a:t>Mediapipe</a:t>
            </a:r>
            <a:r>
              <a:rPr lang="ko-KR" altLang="en-US"/>
              <a:t>의 랜드마크 인식이 작업을 분석하는 환경이나 촬영하는 작업자의 모습에 따라 정확도 차이를 보인다는 것이었습니다</a:t>
            </a:r>
            <a:r>
              <a:rPr lang="en-US" altLang="ko-KR"/>
              <a:t>. </a:t>
            </a:r>
            <a:r>
              <a:rPr lang="ko-KR" altLang="en-US"/>
              <a:t>그 정확도의 차이가 프로그램을 구동하지 못하는 정도의 치명적인 정확도 차이가 아님을 실험계획법을 통하여 확인하긴 하였으나</a:t>
            </a:r>
            <a:r>
              <a:rPr lang="en-US" altLang="ko-KR"/>
              <a:t>, </a:t>
            </a:r>
            <a:r>
              <a:rPr lang="ko-KR" altLang="en-US"/>
              <a:t>환경에 따라 또는 작업자의 복장에 따라 미세하게나마 차이가 존재하기에 한계점이라고 판단하였습니다</a:t>
            </a:r>
            <a:r>
              <a:rPr lang="en-US" altLang="ko-KR"/>
              <a:t>.</a:t>
            </a:r>
          </a:p>
          <a:p>
            <a:r>
              <a:rPr lang="ko-KR" altLang="en-US"/>
              <a:t>다음은 가산점을 부여하는 것입니다</a:t>
            </a:r>
            <a:r>
              <a:rPr lang="en-US" altLang="ko-KR"/>
              <a:t>. RULA</a:t>
            </a:r>
            <a:r>
              <a:rPr lang="ko-KR" altLang="en-US"/>
              <a:t>에는 각도 이외에도 사용자가 임의로 판단하여 가산점을 부여해야하는 항목이 존재하는데</a:t>
            </a:r>
            <a:r>
              <a:rPr lang="en-US" altLang="ko-KR"/>
              <a:t>, </a:t>
            </a:r>
            <a:r>
              <a:rPr lang="ko-KR" altLang="en-US"/>
              <a:t>저희 프로그램에서는 이러한 가산점 항목까진 자동화하지 못하여 사용자가 동작에 따라 수동으로 가산점을 부여해주어야 하는 한계점이 존재했습니다</a:t>
            </a:r>
            <a:r>
              <a:rPr lang="en-US" altLang="ko-KR"/>
              <a:t>.</a:t>
            </a:r>
          </a:p>
          <a:p>
            <a:r>
              <a:rPr lang="ko-KR" altLang="en-US"/>
              <a:t>마지막 네번째 한계점은 프로그램이 작업자의 작업자세를 어떤 식으로 변경해주어야 하는지 직접 제시해주지 못한다는 것입니다</a:t>
            </a:r>
            <a:r>
              <a:rPr lang="en-US" altLang="ko-KR"/>
              <a:t>.</a:t>
            </a:r>
          </a:p>
          <a:p>
            <a:r>
              <a:rPr lang="ko-KR" altLang="en-US"/>
              <a:t>저희 프로그램은 작업자세에서 작업부하가 많이 걸리는 부위가 어디인지</a:t>
            </a:r>
            <a:r>
              <a:rPr lang="en-US" altLang="ko-KR"/>
              <a:t>, </a:t>
            </a:r>
            <a:r>
              <a:rPr lang="ko-KR" altLang="en-US"/>
              <a:t>어느 시점인지 제시해주고 그 이후에 작업 자세를 변경하는 것은 온전히 사용자의 몫이라는 문제점을 가지고 있습니다</a:t>
            </a:r>
            <a:r>
              <a:rPr lang="en-US" altLang="ko-KR"/>
              <a:t>.</a:t>
            </a:r>
          </a:p>
          <a:p>
            <a:r>
              <a:rPr lang="ko-KR" altLang="en-US"/>
              <a:t>이러한 한계점을 후속 연구가 진행된다면 더 보완될 수 있을 것으로 기대하고 발표 마치도록 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278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감사합니다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06240-B7F1-49AC-991A-74A7759462C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316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발표는 다음과 같은 순서로 진행하도록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859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첫번째는 개발 배경 및 목적입니다</a:t>
            </a:r>
            <a:r>
              <a:rPr lang="en-US" altLang="ko-KR"/>
              <a:t>.</a:t>
            </a:r>
          </a:p>
          <a:p>
            <a:r>
              <a:rPr lang="ko-KR" altLang="en-US"/>
              <a:t>우선 말씀드릴 것은 저희 주제에 나오는 근골격계 부담작업에 대한 설명입니다</a:t>
            </a:r>
            <a:r>
              <a:rPr lang="en-US" altLang="ko-KR"/>
              <a:t>.</a:t>
            </a:r>
          </a:p>
          <a:p>
            <a:r>
              <a:rPr lang="ko-KR" altLang="en-US"/>
              <a:t>근골격계 부담작업이란 다음과 같은 조건에 따라 고용노동부장관이 정하여 고시하는 작업으로</a:t>
            </a:r>
            <a:r>
              <a:rPr lang="en-US" altLang="ko-KR"/>
              <a:t>, </a:t>
            </a:r>
            <a:r>
              <a:rPr lang="ko-KR" altLang="en-US"/>
              <a:t>말 그래도 근골격계에 부담이 가는 작업을 의미합니다</a:t>
            </a:r>
            <a:r>
              <a:rPr lang="en-US" altLang="ko-KR"/>
              <a:t>.</a:t>
            </a:r>
          </a:p>
          <a:p>
            <a:r>
              <a:rPr lang="ko-KR" altLang="en-US"/>
              <a:t>현재 많은 현장에서 관절에 부담되는 작업자세로 인해 많은 작업자가 고통받고 있습니다</a:t>
            </a:r>
            <a:r>
              <a:rPr lang="en-US" altLang="ko-KR"/>
              <a:t>. </a:t>
            </a:r>
            <a:r>
              <a:rPr lang="ko-KR" altLang="en-US"/>
              <a:t>그리고 그 작업부담으로 인해 작업자에게 오는 근골격계 질환</a:t>
            </a:r>
            <a:r>
              <a:rPr lang="en-US" altLang="ko-KR"/>
              <a:t>. </a:t>
            </a:r>
            <a:r>
              <a:rPr lang="ko-KR" altLang="en-US"/>
              <a:t>그에 따른 작업의 질 저하라는 문제점이 있습니다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이런 근골격계 부담작업이 개선되지 않는 이유로는 시간적으로</a:t>
            </a:r>
            <a:r>
              <a:rPr lang="en-US" altLang="ko-KR"/>
              <a:t>, </a:t>
            </a:r>
            <a:r>
              <a:rPr lang="ko-KR" altLang="en-US"/>
              <a:t>경제적으로 부담과 비용이 발생한다는 문제가 있었습니다</a:t>
            </a:r>
            <a:r>
              <a:rPr lang="en-US" altLang="ko-KR"/>
              <a:t>.</a:t>
            </a:r>
          </a:p>
          <a:p>
            <a:r>
              <a:rPr lang="ko-KR" altLang="en-US"/>
              <a:t>따라서 저희는 이러한 사회</a:t>
            </a:r>
            <a:r>
              <a:rPr lang="en-US" altLang="ko-KR"/>
              <a:t>, </a:t>
            </a:r>
            <a:r>
              <a:rPr lang="ko-KR" altLang="en-US"/>
              <a:t>경제적 비용 절감 및 작업자의 작업자세 개선을 위해 근골격계 부담작업 평가를 위한 프로그램의 필요성을 느끼게 되었습니다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92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그래서 그 동작분석 프로그램을 어떻게 구현할 것이냐 했을 때</a:t>
            </a:r>
            <a:r>
              <a:rPr lang="en-US" altLang="ko-KR"/>
              <a:t>, </a:t>
            </a:r>
            <a:r>
              <a:rPr lang="ko-KR" altLang="en-US"/>
              <a:t>저희가 선택한 방법은 </a:t>
            </a:r>
            <a:r>
              <a:rPr lang="en-US" altLang="ko-KR"/>
              <a:t>RULA</a:t>
            </a:r>
            <a:r>
              <a:rPr lang="ko-KR" altLang="en-US"/>
              <a:t>를 이용하는 것이었습니다</a:t>
            </a:r>
            <a:r>
              <a:rPr lang="en-US" altLang="ko-KR"/>
              <a:t>.</a:t>
            </a:r>
          </a:p>
          <a:p>
            <a:r>
              <a:rPr lang="en-US" altLang="ko-KR"/>
              <a:t>RULA</a:t>
            </a:r>
            <a:r>
              <a:rPr lang="ko-KR" altLang="en-US"/>
              <a:t>는 상체에 초점을 맞추어 작업부하를 평가하는 방법으로 비교적 쉽고 빠르게 평가할 수 있다는 장점이 있는 동작분석 평가체계입니다</a:t>
            </a:r>
            <a:r>
              <a:rPr lang="en-US" altLang="ko-KR"/>
              <a:t>.</a:t>
            </a:r>
          </a:p>
          <a:p>
            <a:r>
              <a:rPr lang="ko-KR" altLang="en-US"/>
              <a:t>오른쪽은 </a:t>
            </a:r>
            <a:r>
              <a:rPr lang="en-US" altLang="ko-KR"/>
              <a:t>RULA</a:t>
            </a:r>
            <a:r>
              <a:rPr lang="ko-KR" altLang="en-US"/>
              <a:t>의 점수 계산 방법인데 크게 세가지 순서로 진행되며 그 순서는 왼쪽 아래에 써 있는 것과 같습니다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941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RULA</a:t>
            </a:r>
            <a:r>
              <a:rPr lang="ko-KR" altLang="en-US"/>
              <a:t>는 비교적 쉽고 빠르게 동작 분석을 할 수 있는 평가 체계이지만</a:t>
            </a:r>
            <a:r>
              <a:rPr lang="en-US" altLang="ko-KR"/>
              <a:t>, </a:t>
            </a:r>
            <a:r>
              <a:rPr lang="ko-KR" altLang="en-US"/>
              <a:t>그래도 문제점이 존재합니다</a:t>
            </a:r>
            <a:r>
              <a:rPr lang="en-US" altLang="ko-KR"/>
              <a:t>.</a:t>
            </a:r>
          </a:p>
          <a:p>
            <a:r>
              <a:rPr lang="ko-KR" altLang="en-US"/>
              <a:t>현재 </a:t>
            </a:r>
            <a:r>
              <a:rPr lang="en-US" altLang="ko-KR"/>
              <a:t>RULA</a:t>
            </a:r>
            <a:r>
              <a:rPr lang="ko-KR" altLang="en-US"/>
              <a:t>는 전문가가 멈춰 있는 동작 사진을 보고 각도기로 각도를 측정하여 그 각도를 부위별 점수표에 대입하여 점수를 도출하고</a:t>
            </a:r>
            <a:r>
              <a:rPr lang="en-US" altLang="ko-KR"/>
              <a:t>,</a:t>
            </a:r>
          </a:p>
          <a:p>
            <a:r>
              <a:rPr lang="ko-KR" altLang="en-US"/>
              <a:t>그 도출된 점수를 다른 그룹별 점수표에 다시 대입하여 그룹별 점수를 도출해내는 것으로 동작에 대한 전체점수를 도출하게 되어있습니다</a:t>
            </a:r>
            <a:r>
              <a:rPr lang="en-US" altLang="ko-KR"/>
              <a:t>.</a:t>
            </a:r>
          </a:p>
          <a:p>
            <a:r>
              <a:rPr lang="ko-KR" altLang="en-US"/>
              <a:t>이러한 방법은 다른 동작분석 평가체계에 비하면 빠른 편이지만 저희가 직접 해본 결과 하나의 동작을 분석하는데 빠르면 </a:t>
            </a:r>
            <a:r>
              <a:rPr lang="en-US" altLang="ko-KR"/>
              <a:t>5~10</a:t>
            </a:r>
            <a:r>
              <a:rPr lang="ko-KR" altLang="en-US"/>
              <a:t>분 사이로 비전문가가 사용하기엔 복잡한 과정을 거치는 문제점이 있었습니다</a:t>
            </a:r>
            <a:r>
              <a:rPr lang="en-US" altLang="ko-KR"/>
              <a:t>.</a:t>
            </a:r>
          </a:p>
          <a:p>
            <a:r>
              <a:rPr lang="ko-KR" altLang="en-US"/>
              <a:t>저희는 이러한 복잡한 과정을 자동화 할 수 있는 프로그램을 개발하고자 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23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RULA</a:t>
            </a:r>
            <a:r>
              <a:rPr lang="ko-KR" altLang="en-US"/>
              <a:t>를 자동화 하기위해 저희가 사용한 것은 </a:t>
            </a:r>
            <a:r>
              <a:rPr lang="en-US" altLang="ko-KR"/>
              <a:t>Mediapipe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r>
              <a:rPr lang="en-US" altLang="ko-KR"/>
              <a:t>Mediapipe</a:t>
            </a:r>
            <a:r>
              <a:rPr lang="ko-KR" altLang="en-US"/>
              <a:t>는 </a:t>
            </a:r>
            <a:r>
              <a:rPr lang="en-US" altLang="ko-KR"/>
              <a:t>Python</a:t>
            </a:r>
            <a:r>
              <a:rPr lang="ko-KR" altLang="en-US"/>
              <a:t>에서 사용 가능한 라이브러리로써</a:t>
            </a:r>
            <a:r>
              <a:rPr lang="en-US" altLang="ko-KR"/>
              <a:t>, </a:t>
            </a:r>
            <a:r>
              <a:rPr lang="ko-KR" altLang="en-US"/>
              <a:t>구글에서 제공하는 인체를 대상으로 다양한 기능과 모델을 제공해줍니다</a:t>
            </a:r>
            <a:r>
              <a:rPr lang="en-US" altLang="ko-KR"/>
              <a:t>.</a:t>
            </a:r>
          </a:p>
          <a:p>
            <a:r>
              <a:rPr lang="ko-KR" altLang="en-US"/>
              <a:t>왼쪽 아래의 그림은 </a:t>
            </a:r>
            <a:r>
              <a:rPr lang="en-US" altLang="ko-KR"/>
              <a:t>Mediapipe</a:t>
            </a:r>
            <a:r>
              <a:rPr lang="ko-KR" altLang="en-US"/>
              <a:t>에서 제공하는 랜드마크이고</a:t>
            </a:r>
            <a:r>
              <a:rPr lang="en-US" altLang="ko-KR"/>
              <a:t>, </a:t>
            </a:r>
            <a:r>
              <a:rPr lang="ko-KR" altLang="en-US"/>
              <a:t>오른쪽 아래 그림은 </a:t>
            </a:r>
            <a:r>
              <a:rPr lang="en-US" altLang="ko-KR"/>
              <a:t>Mediapipe</a:t>
            </a:r>
            <a:r>
              <a:rPr lang="ko-KR" altLang="en-US"/>
              <a:t>를 사용한 예시를 보여줍니다</a:t>
            </a:r>
            <a:r>
              <a:rPr lang="en-US" altLang="ko-KR"/>
              <a:t>.</a:t>
            </a:r>
          </a:p>
          <a:p>
            <a:r>
              <a:rPr lang="ko-KR" altLang="en-US"/>
              <a:t>여기까지가 저희가 중간 발표까지 진행했던 부분이고</a:t>
            </a:r>
            <a:r>
              <a:rPr lang="en-US" altLang="ko-KR"/>
              <a:t>, </a:t>
            </a:r>
            <a:r>
              <a:rPr lang="ko-KR" altLang="en-US"/>
              <a:t>다음 슬라이드부터는 프로그램의 전반적인 모습을 소개해드리도록 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981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프로그램 소개는 크게 네가지 순서로 이루어져 있고</a:t>
            </a:r>
            <a:r>
              <a:rPr lang="en-US" altLang="ko-KR"/>
              <a:t>, </a:t>
            </a:r>
            <a:r>
              <a:rPr lang="ko-KR" altLang="en-US"/>
              <a:t>이 네가지 순서는 사용자가 실제로 사용하는 순서와 맞게끔 설정해놓았습니다</a:t>
            </a:r>
            <a:r>
              <a:rPr lang="en-US" altLang="ko-KR"/>
              <a:t>.</a:t>
            </a:r>
          </a:p>
          <a:p>
            <a:r>
              <a:rPr lang="ko-KR" altLang="en-US"/>
              <a:t>첫번째로 설명할 부분은 프로그램의 메인 화면입니다</a:t>
            </a:r>
            <a:r>
              <a:rPr lang="en-US" altLang="ko-KR"/>
              <a:t>.</a:t>
            </a:r>
          </a:p>
          <a:p>
            <a:r>
              <a:rPr lang="ko-KR" altLang="en-US"/>
              <a:t>메인 화면은 동작 분석하는 화면에 대한 설명이 들어있다고 보시면 되겠습니다</a:t>
            </a:r>
            <a:r>
              <a:rPr lang="en-US" altLang="ko-KR"/>
              <a:t>.</a:t>
            </a:r>
          </a:p>
          <a:p>
            <a:r>
              <a:rPr lang="ko-KR" altLang="en-US"/>
              <a:t>그에 맞춰서 왼쪽의 두 사진은 실시간 동작분석 화면과 동작에 따른 누적 히트맵이 그려지는 화면에 대한 설명을 하고 있습니다</a:t>
            </a:r>
            <a:r>
              <a:rPr lang="en-US" altLang="ko-KR"/>
              <a:t>.</a:t>
            </a:r>
          </a:p>
          <a:p>
            <a:r>
              <a:rPr lang="ko-KR" altLang="en-US"/>
              <a:t>사진 오른쪽에는 동작 분석할 때에 필요한 키에 대한 설명을 나타내었습니다</a:t>
            </a:r>
            <a:r>
              <a:rPr lang="en-US" altLang="ko-KR"/>
              <a:t>.</a:t>
            </a:r>
          </a:p>
          <a:p>
            <a:r>
              <a:rPr lang="ko-KR" altLang="en-US"/>
              <a:t>여기서 사용방법을 숙지하고나서 </a:t>
            </a:r>
            <a:r>
              <a:rPr lang="en-US" altLang="ko-KR"/>
              <a:t>START </a:t>
            </a:r>
            <a:r>
              <a:rPr lang="ko-KR" altLang="en-US"/>
              <a:t>버튼을 누르게 되면 동작 분석 화면이 나오게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54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작업 자세 분석 화면은 메인 화면에서 보신것과 같이 왼쪽에는 실시간 동작 화면이</a:t>
            </a:r>
            <a:r>
              <a:rPr lang="en-US" altLang="ko-KR"/>
              <a:t>, </a:t>
            </a:r>
            <a:r>
              <a:rPr lang="ko-KR" altLang="en-US"/>
              <a:t>오른쪽에는 누적 히트맵을 그리는 화면이 나오게 설정하였습니다</a:t>
            </a:r>
            <a:r>
              <a:rPr lang="en-US" altLang="ko-KR"/>
              <a:t>.</a:t>
            </a:r>
          </a:p>
          <a:p>
            <a:r>
              <a:rPr lang="ko-KR" altLang="en-US"/>
              <a:t>우선 왼쪽 실시간 동작 화면을 먼저 설명드리겠습니다</a:t>
            </a:r>
            <a:r>
              <a:rPr lang="en-US" altLang="ko-KR"/>
              <a:t>.</a:t>
            </a:r>
          </a:p>
          <a:p>
            <a:r>
              <a:rPr lang="ko-KR" altLang="en-US"/>
              <a:t>첫번째로 화면의 왼쪽 윗부분에서는 현재 시간이 나오고 그 아랫줄에는 프로그램의 현재 동작 시간이 나오게끔 되어있습니다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왼쪽 아랫부분에는 현재 동작의 부위별 부하 점수가 나오게 됩니다</a:t>
            </a:r>
            <a:r>
              <a:rPr lang="en-US" altLang="ko-KR"/>
              <a:t>. </a:t>
            </a:r>
            <a:r>
              <a:rPr lang="ko-KR" altLang="en-US"/>
              <a:t>이 중 </a:t>
            </a:r>
            <a:r>
              <a:rPr lang="en-US" altLang="ko-KR"/>
              <a:t>RULA</a:t>
            </a:r>
            <a:r>
              <a:rPr lang="ko-KR" altLang="en-US"/>
              <a:t>에서 가장 중요한 것은 </a:t>
            </a:r>
            <a:r>
              <a:rPr lang="en-US" altLang="ko-KR"/>
              <a:t>Grand Score </a:t>
            </a:r>
            <a:r>
              <a:rPr lang="ko-KR" altLang="en-US"/>
              <a:t>부분으로</a:t>
            </a:r>
            <a:r>
              <a:rPr lang="en-US" altLang="ko-KR"/>
              <a:t>, </a:t>
            </a:r>
            <a:r>
              <a:rPr lang="ko-KR" altLang="en-US"/>
              <a:t>이 부분의 점수에 따라 동작의 전체적인 작업 부하수준이 결정됩니다</a:t>
            </a:r>
            <a:r>
              <a:rPr lang="en-US" altLang="ko-KR"/>
              <a:t>.</a:t>
            </a:r>
          </a:p>
          <a:p>
            <a:r>
              <a:rPr lang="ko-KR" altLang="en-US"/>
              <a:t>마지막으로 오른쪽 아랫부분은 동작을 촬영하고 나서 현재까지 부위별 부하 점수의 평균값이 나오게 됩니다</a:t>
            </a:r>
            <a:r>
              <a:rPr lang="en-US" altLang="ko-KR"/>
              <a:t>.</a:t>
            </a:r>
          </a:p>
          <a:p>
            <a:r>
              <a:rPr lang="ko-KR" altLang="en-US"/>
              <a:t>다음으로 오른쪽 누적 히트맵 화면을 설명드리겠습니다</a:t>
            </a:r>
            <a:r>
              <a:rPr lang="en-US" altLang="ko-KR"/>
              <a:t>.</a:t>
            </a:r>
          </a:p>
          <a:p>
            <a:r>
              <a:rPr lang="ko-KR" altLang="en-US"/>
              <a:t>오른쪽 화면은 누적 히트맵 화면이라는 이름에 맞게 각 부위별로 일정 값 이상이 되는 점수가 나오면 원의 크기를 점점 키워가면서 사용자에게 시각적으로 각 부위에 걸리는 부하의 정도를 바로 파악할 수 있게끔 해줍니다</a:t>
            </a:r>
            <a:r>
              <a:rPr lang="en-US" altLang="ko-KR"/>
              <a:t>. </a:t>
            </a:r>
            <a:r>
              <a:rPr lang="ko-KR" altLang="en-US"/>
              <a:t>그리고 각 부위에 그려진 원을 마우스로 클릭하게 되면 부위별로 가산점을 줄 수 있는 화면이 별도로 나오게 되면서 보다 정확한 작업 부하 평가를 할 수 있게 해줍니다</a:t>
            </a:r>
            <a:r>
              <a:rPr lang="en-US" altLang="ko-KR"/>
              <a:t>. </a:t>
            </a:r>
            <a:r>
              <a:rPr lang="ko-KR" altLang="en-US"/>
              <a:t>또한 무거운 물체를 들고 작업을 하는 경우에는 오른쪽 아래에 보라색 네모를 클릭하게 되면 물체의 무게를 지정할 수 있는 화면이 나오게 되고 무게를 지정해주게 되면 무게에 따라 동작 전체에 가산점이 부가됩니다</a:t>
            </a:r>
            <a:r>
              <a:rPr lang="en-US" altLang="ko-KR"/>
              <a:t>.</a:t>
            </a:r>
          </a:p>
          <a:p>
            <a:r>
              <a:rPr lang="ko-KR" altLang="en-US"/>
              <a:t>다음 슬라이드에서 말로 설명드린 부분을 영상으로 보여드리도록 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757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앞에서 말씀드린 것과 같이 메인 화면이 나오게 되고 </a:t>
            </a:r>
            <a:r>
              <a:rPr lang="en-US" altLang="ko-KR"/>
              <a:t>START </a:t>
            </a:r>
            <a:r>
              <a:rPr lang="ko-KR" altLang="en-US"/>
              <a:t>버튼을 누르게 되면 측정방향을 왼쪽 또는 오른쪽으로 나누어서 선택하게 됩니다</a:t>
            </a:r>
            <a:r>
              <a:rPr lang="en-US" altLang="ko-KR"/>
              <a:t>. </a:t>
            </a:r>
            <a:r>
              <a:rPr lang="ko-KR" altLang="en-US"/>
              <a:t>측정방향을 선택하면 동작분석 화면이 나오게 되고 히트맵을 누르면 가산점도 부여할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08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4937A-3A4F-28B1-7383-23FE00083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1CFDF3-9EC4-596A-B67A-E656DCF28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6302E-65C3-9DF8-212D-8A3CE6E2D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98C26-2184-4403-BA78-CC9A119CF6F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DBF0BD-D826-BCD2-BA88-0C0DCEF8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3FDD42-AA1B-06E3-CDC9-845282DE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BAFE6-EACA-4B06-9B2D-E49FEB757A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469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2D4EE-BEBD-16B4-5C46-E20726D6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E82C18-56DD-7328-257C-AED3F74FE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E09771-D232-4B04-FBE6-A555808BC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98C26-2184-4403-BA78-CC9A119CF6F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16020C-74C4-30F0-76CD-6CC741359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9ABB16-4F61-DDA3-ADA9-C1C4EF4B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BAFE6-EACA-4B06-9B2D-E49FEB757A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381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1B50F5-6896-DFF9-F476-F4DB2F7B38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3B85ED-6EE8-C457-7397-A775023BA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B5858-CFB7-D1BE-7A80-FB0EC1330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98C26-2184-4403-BA78-CC9A119CF6F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976629-2BAE-03CD-E15F-7E67083BE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C9854-9048-7745-42C6-37C2E529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BAFE6-EACA-4B06-9B2D-E49FEB757A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101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  <a:latin typeface="바른돋움OTFPro 1" panose="02000300000000000000" pitchFamily="50" charset="-127"/>
              </a:rPr>
              <a:pPr algn="l"/>
              <a:t>‹#›</a:t>
            </a:fld>
            <a:endParaRPr lang="id-ID" sz="1400">
              <a:solidFill>
                <a:schemeClr val="tx1"/>
              </a:solidFill>
              <a:latin typeface="바른돋움OTFPro 1" panose="02000300000000000000" pitchFamily="50" charset="-127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바른돋움OTFPro 1" panose="02000300000000000000" pitchFamily="50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0455" y="928942"/>
            <a:ext cx="11357112" cy="436908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바른돋움OTFPro 1" panose="02000300000000000000" pitchFamily="50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49615" y="639288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바른돋움OTFPro 1" panose="02000300000000000000" pitchFamily="50" charset="-127"/>
              </a:rPr>
              <a:t>SLIDE 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99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16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72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390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920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244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7081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8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18ED1-ACCA-F82F-6FC9-DD3488A22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C8AEBB-E85B-2711-71FA-1FB99A693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1495A-A62B-71F0-5514-DA6C71C9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98C26-2184-4403-BA78-CC9A119CF6F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AA9A8C-7C89-2300-21F6-B0BDC7F75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AB1137-6A8A-652F-6F33-58286D87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BAFE6-EACA-4B06-9B2D-E49FEB757A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564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292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3140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62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1176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0886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id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155096" y="0"/>
            <a:ext cx="7036904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  <a:latin typeface="바른돋움OTFPro 1" panose="02000300000000000000" pitchFamily="50" charset="-127"/>
              </a:rPr>
              <a:pPr algn="l"/>
              <a:t>‹#›</a:t>
            </a:fld>
            <a:endParaRPr lang="id-ID" sz="1400">
              <a:solidFill>
                <a:schemeClr val="tx1"/>
              </a:solidFill>
              <a:latin typeface="바른돋움OTFPro 1" panose="02000300000000000000" pitchFamily="50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49615" y="639288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바른돋움OTFPro 1" panose="02000300000000000000" pitchFamily="50" charset="-127"/>
              </a:rPr>
              <a:t>SLIDE  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72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  <a:latin typeface="바른돋움OTFPro 1" panose="02000300000000000000" pitchFamily="50" charset="-127"/>
              </a:rPr>
              <a:pPr algn="l"/>
              <a:t>‹#›</a:t>
            </a:fld>
            <a:endParaRPr lang="id-ID" sz="1400">
              <a:solidFill>
                <a:schemeClr val="tx1"/>
              </a:solidFill>
              <a:latin typeface="바른돋움OTFPro 1" panose="02000300000000000000" pitchFamily="50" charset="-127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바른돋움OTFPro 1" panose="02000300000000000000" pitchFamily="50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0455" y="928942"/>
            <a:ext cx="11357112" cy="436908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바른돋움OTFPro 1" panose="02000300000000000000" pitchFamily="50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49615" y="639288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바른돋움OTFPro 1" panose="02000300000000000000" pitchFamily="50" charset="-127"/>
              </a:rPr>
              <a:t>SLIDE 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35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98330" y="1309624"/>
            <a:ext cx="5096256" cy="4949952"/>
          </a:xfrm>
          <a:custGeom>
            <a:avLst/>
            <a:gdLst>
              <a:gd name="connsiteX0" fmla="*/ 0 w 5096256"/>
              <a:gd name="connsiteY0" fmla="*/ 0 h 4949952"/>
              <a:gd name="connsiteX1" fmla="*/ 2718811 w 5096256"/>
              <a:gd name="connsiteY1" fmla="*/ 0 h 4949952"/>
              <a:gd name="connsiteX2" fmla="*/ 2718811 w 5096256"/>
              <a:gd name="connsiteY2" fmla="*/ 2474976 h 4949952"/>
              <a:gd name="connsiteX3" fmla="*/ 5096256 w 5096256"/>
              <a:gd name="connsiteY3" fmla="*/ 2474976 h 4949952"/>
              <a:gd name="connsiteX4" fmla="*/ 5096256 w 5096256"/>
              <a:gd name="connsiteY4" fmla="*/ 4949952 h 4949952"/>
              <a:gd name="connsiteX5" fmla="*/ 0 w 5096256"/>
              <a:gd name="connsiteY5" fmla="*/ 4949952 h 4949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6256" h="4949952">
                <a:moveTo>
                  <a:pt x="0" y="0"/>
                </a:moveTo>
                <a:lnTo>
                  <a:pt x="2718811" y="0"/>
                </a:lnTo>
                <a:lnTo>
                  <a:pt x="2718811" y="2474976"/>
                </a:lnTo>
                <a:lnTo>
                  <a:pt x="5096256" y="2474976"/>
                </a:lnTo>
                <a:lnTo>
                  <a:pt x="5096256" y="4949952"/>
                </a:lnTo>
                <a:lnTo>
                  <a:pt x="0" y="49499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>
                <a:solidFill>
                  <a:srgbClr val="00B0F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3832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EFA4E-8E7F-61BF-ACD2-270B184F8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F72042-05CD-CB63-081A-58086CD51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FA032-C6A5-1235-BE7D-F941413E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98C26-2184-4403-BA78-CC9A119CF6F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BFA7AE-05C6-CACD-01D0-1984AECE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222DCE-D598-F99B-5B46-BDC9DAA0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BAFE6-EACA-4B06-9B2D-E49FEB757A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914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728BF-0722-52F2-2DEE-20CACDBAE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C92A3-A597-798B-4031-14C9DB8E7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2724E1-E99D-527E-67CF-450DC9FEC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01D0B3-C5A8-F389-5A80-973D34E52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98C26-2184-4403-BA78-CC9A119CF6F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69435C-EDBA-7377-B134-75497F9F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9CDA33-2BF7-DB1D-8673-CA69998B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BAFE6-EACA-4B06-9B2D-E49FEB757A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341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8363-1941-6F91-1FF5-1B4C250F5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4BA121-096D-5866-7F90-B20E6FE10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593DEA-F206-109D-42FC-71637B591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0AAC9C-EEB1-99AD-EB7F-926AA6EF5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20A0A3-BBC7-7C34-14A0-94CA6372F9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193FF8-598A-2074-B134-8E5E51171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98C26-2184-4403-BA78-CC9A119CF6F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2EBEE4-B725-E881-CC6C-6F85E83F1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CBB764-A81C-0BC3-CE23-427C6F7D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BAFE6-EACA-4B06-9B2D-E49FEB757A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8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C0BBD-9A4D-6362-036F-13876764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3E37D8-AC40-AEB4-358F-AE20111E6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98C26-2184-4403-BA78-CC9A119CF6F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A75754-6652-B664-FD7B-9A19D1F0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8F69EB-2D81-4BDE-E348-C1501EF4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BAFE6-EACA-4B06-9B2D-E49FEB757A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439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3141D2-9334-332E-E133-FD559BC5F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98C26-2184-4403-BA78-CC9A119CF6F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2942D8-2DE4-9054-51F6-AEDB648DD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9CEF88-C0C9-E816-6D55-81A9240C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BAFE6-EACA-4B06-9B2D-E49FEB757A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27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B6054-E137-619A-3E02-28055C3E3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F892D3-B9BF-3237-C648-8F60FF4A3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82D67D-AE2C-39ED-538C-2967CCD74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AC781B-1216-D8D3-FF2A-C1216EC44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98C26-2184-4403-BA78-CC9A119CF6F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7E9AA0-51B3-CCF2-4CC6-8C3C1CEE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B709B2-83BB-8B63-8801-DC72E9F3C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BAFE6-EACA-4B06-9B2D-E49FEB757A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69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2A487-2517-2E2E-3134-593E3FBB8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844D0C-229F-9FCE-7FB1-80841FB2B2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E34557-5C7E-6792-42C8-974B15F00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784FA0-BCEE-9DDF-0E2F-2384174A7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98C26-2184-4403-BA78-CC9A119CF6FE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D3DBD9-2AE8-20FD-DB3D-15C6BA69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63BFC5-E334-63B4-D751-33515603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BAFE6-EACA-4B06-9B2D-E49FEB757A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098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85F0DF-8127-D22B-F88B-1CFD83F6E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E4210D-C488-25EF-7755-09E8AF6CD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443615-B963-10A4-1926-FAA3E470F0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defRPr>
            </a:lvl1pPr>
          </a:lstStyle>
          <a:p>
            <a:fld id="{4DC98C26-2184-4403-BA78-CC9A119CF6FE}" type="datetimeFigureOut">
              <a:rPr lang="ko-KR" altLang="en-US" smtClean="0"/>
              <a:pPr/>
              <a:t>2022-11-17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7F6E6C-EF02-184C-B435-3452DB42F6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FEA3C8-85F4-1460-B96F-F03DEDBEF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defRPr>
            </a:lvl1pPr>
          </a:lstStyle>
          <a:p>
            <a:fld id="{7D2BAFE6-EACA-4B06-9B2D-E49FEB757AE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6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바른돋움OTFPro 1" panose="02000300000000000000" pitchFamily="50" charset="-127"/>
          <a:ea typeface="바른돋움OTFPro 1" panose="020003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바른돋움OTFPro 1" panose="02000300000000000000" pitchFamily="50" charset="-127"/>
          <a:ea typeface="바른돋움OTFPro 1" panose="020003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바른돋움OTFPro 1" panose="02000300000000000000" pitchFamily="50" charset="-127"/>
          <a:ea typeface="바른돋움OTFPro 1" panose="020003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바른돋움OTFPro 1" panose="02000300000000000000" pitchFamily="50" charset="-127"/>
          <a:ea typeface="바른돋움OTFPro 1" panose="020003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바른돋움OTFPro 1" panose="02000300000000000000" pitchFamily="50" charset="-127"/>
          <a:ea typeface="바른돋움OTFPro 1" panose="020003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바른돋움OTFPro 1" panose="02000300000000000000" pitchFamily="50" charset="-127"/>
          <a:ea typeface="바른돋움OTFPro 1" panose="020003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defRPr>
            </a:lvl1pPr>
          </a:lstStyle>
          <a:p>
            <a:fld id="{8475586A-0788-4CE9-8C7E-ECF7F411605D}" type="datetimeFigureOut">
              <a:rPr lang="ko-KR" altLang="en-US" smtClean="0"/>
              <a:pPr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defRPr>
            </a:lvl1pPr>
          </a:lstStyle>
          <a:p>
            <a:fld id="{FBA34614-5B10-4E92-9BD9-CBC35C2F1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5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바른돋움OTFPro 1" panose="02000300000000000000" pitchFamily="50" charset="-127"/>
          <a:ea typeface="바른돋움OTFPro 1" panose="02000300000000000000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바른돋움OTFPro 1" panose="02000300000000000000" pitchFamily="50" charset="-127"/>
          <a:ea typeface="바른돋움OTFPro 1" panose="02000300000000000000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바른돋움OTFPro 1" panose="02000300000000000000" pitchFamily="50" charset="-127"/>
          <a:ea typeface="바른돋움OTFPro 1" panose="02000300000000000000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바른돋움OTFPro 1" panose="02000300000000000000" pitchFamily="50" charset="-127"/>
          <a:ea typeface="바른돋움OTFPro 1" panose="02000300000000000000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바른돋움OTFPro 1" panose="02000300000000000000" pitchFamily="50" charset="-127"/>
          <a:ea typeface="바른돋움OTFPro 1" panose="02000300000000000000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바른돋움OTFPro 1" panose="02000300000000000000" pitchFamily="50" charset="-127"/>
          <a:ea typeface="바른돋움OTFPro 1" panose="02000300000000000000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53574" y="1254821"/>
            <a:ext cx="9084852" cy="38257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latin typeface="바른돋움OTFPro 1" panose="02000300000000000000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35573" y="1802328"/>
            <a:ext cx="7120860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200" b="1">
                <a:solidFill>
                  <a:schemeClr val="bg1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Montserrat" charset="0"/>
              </a:rPr>
              <a:t>근골격계 부담작업</a:t>
            </a:r>
            <a:endParaRPr lang="en-US" altLang="ko-KR" sz="5200" b="1">
              <a:solidFill>
                <a:schemeClr val="bg1"/>
              </a:solidFill>
              <a:latin typeface="바른돋움OTFPro 1" panose="02000300000000000000" pitchFamily="50" charset="-127"/>
              <a:ea typeface="바른돋움OTFPro 1" panose="02000300000000000000" pitchFamily="50" charset="-127"/>
              <a:cs typeface="Montserrat" charset="0"/>
            </a:endParaRPr>
          </a:p>
          <a:p>
            <a:pPr algn="ctr"/>
            <a:r>
              <a:rPr lang="ko-KR" altLang="en-US" sz="5200" b="1">
                <a:solidFill>
                  <a:schemeClr val="bg1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Montserrat" charset="0"/>
              </a:rPr>
              <a:t>부하 평가를 위한</a:t>
            </a:r>
            <a:endParaRPr lang="en-US" altLang="ko-KR" sz="5200" b="1">
              <a:solidFill>
                <a:schemeClr val="bg1"/>
              </a:solidFill>
              <a:latin typeface="바른돋움OTFPro 1" panose="02000300000000000000" pitchFamily="50" charset="-127"/>
              <a:ea typeface="바른돋움OTFPro 1" panose="02000300000000000000" pitchFamily="50" charset="-127"/>
              <a:cs typeface="Montserrat" charset="0"/>
            </a:endParaRPr>
          </a:p>
          <a:p>
            <a:pPr algn="ctr"/>
            <a:r>
              <a:rPr lang="ko-KR" altLang="en-US" sz="5200" b="1">
                <a:solidFill>
                  <a:schemeClr val="bg1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Montserrat" charset="0"/>
              </a:rPr>
              <a:t>동작분석 프로그램 개발</a:t>
            </a:r>
            <a:endParaRPr lang="en-US" sz="5200" b="1">
              <a:solidFill>
                <a:schemeClr val="bg1"/>
              </a:solidFill>
              <a:latin typeface="바른돋움OTFPro 1" panose="02000300000000000000" pitchFamily="50" charset="-127"/>
              <a:ea typeface="바른돋움OTFPro 1" panose="02000300000000000000" pitchFamily="50" charset="-127"/>
              <a:cs typeface="Montserra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4BCD09-CC71-4341-BBF1-128DE50DFBB2}"/>
              </a:ext>
            </a:extLst>
          </p:cNvPr>
          <p:cNvSpPr txBox="1"/>
          <p:nvPr/>
        </p:nvSpPr>
        <p:spPr>
          <a:xfrm>
            <a:off x="9311544" y="5255155"/>
            <a:ext cx="2396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20110020 </a:t>
            </a:r>
            <a:r>
              <a:rPr lang="ko-KR" altLang="en-US" err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한재혁</a:t>
            </a:r>
            <a:endParaRPr lang="en-US" altLang="ko-KR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15181384 </a:t>
            </a:r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배태겸</a:t>
            </a:r>
            <a:endParaRPr lang="en-US" altLang="ko-KR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17100181 </a:t>
            </a:r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임용환</a:t>
            </a:r>
            <a:endParaRPr lang="en-US" altLang="ko-KR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9D3BB6-C274-4F66-A2A6-21706AD4A7C7}"/>
              </a:ext>
            </a:extLst>
          </p:cNvPr>
          <p:cNvSpPr txBox="1"/>
          <p:nvPr/>
        </p:nvSpPr>
        <p:spPr>
          <a:xfrm>
            <a:off x="718265" y="5255155"/>
            <a:ext cx="297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지도교수 </a:t>
            </a:r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: </a:t>
            </a:r>
            <a:r>
              <a:rPr lang="ko-KR" altLang="en-US" err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김헌</a:t>
            </a:r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교수님</a:t>
            </a:r>
          </a:p>
        </p:txBody>
      </p:sp>
    </p:spTree>
    <p:extLst>
      <p:ext uri="{BB962C8B-B14F-4D97-AF65-F5344CB8AC3E}">
        <p14:creationId xmlns:p14="http://schemas.microsoft.com/office/powerpoint/2010/main" val="3411022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solidFill>
                  <a:srgbClr val="0070C0"/>
                </a:solidFill>
              </a:rPr>
              <a:t>2. </a:t>
            </a:r>
            <a:r>
              <a:rPr lang="ko-KR" altLang="en-US">
                <a:solidFill>
                  <a:srgbClr val="0070C0"/>
                </a:solidFill>
              </a:rPr>
              <a:t>프로그램 소개</a:t>
            </a:r>
            <a:endParaRPr lang="id-ID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A38B51-F804-BACA-85D9-6513471B43B5}"/>
              </a:ext>
            </a:extLst>
          </p:cNvPr>
          <p:cNvGrpSpPr/>
          <p:nvPr/>
        </p:nvGrpSpPr>
        <p:grpSpPr>
          <a:xfrm>
            <a:off x="470455" y="1136417"/>
            <a:ext cx="11164818" cy="431126"/>
            <a:chOff x="470455" y="1425666"/>
            <a:chExt cx="7052358" cy="748848"/>
          </a:xfrm>
          <a:solidFill>
            <a:schemeClr val="bg1"/>
          </a:solidFill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BD6BB9E-BC17-FDB9-2274-AC68250F57CC}"/>
                </a:ext>
              </a:extLst>
            </p:cNvPr>
            <p:cNvSpPr/>
            <p:nvPr/>
          </p:nvSpPr>
          <p:spPr>
            <a:xfrm>
              <a:off x="470455" y="1437155"/>
              <a:ext cx="1460969" cy="737359"/>
            </a:xfrm>
            <a:prstGeom prst="roundRect">
              <a:avLst/>
            </a:prstGeom>
            <a:grp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초기 화면 구성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4708615-E6BC-B9CC-E32D-47E3DA300F0F}"/>
                </a:ext>
              </a:extLst>
            </p:cNvPr>
            <p:cNvSpPr/>
            <p:nvPr/>
          </p:nvSpPr>
          <p:spPr>
            <a:xfrm>
              <a:off x="2334251" y="1437155"/>
              <a:ext cx="1460969" cy="737359"/>
            </a:xfrm>
            <a:prstGeom prst="roundRect">
              <a:avLst/>
            </a:prstGeom>
            <a:grp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작업 자세 분석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95295CA-2EAC-FFBE-5B2E-73B5A986EF8F}"/>
                </a:ext>
              </a:extLst>
            </p:cNvPr>
            <p:cNvSpPr/>
            <p:nvPr/>
          </p:nvSpPr>
          <p:spPr>
            <a:xfrm>
              <a:off x="4198048" y="1425666"/>
              <a:ext cx="1460969" cy="737358"/>
            </a:xfrm>
            <a:prstGeom prst="roundRect">
              <a:avLst/>
            </a:prstGeom>
            <a:solidFill>
              <a:srgbClr val="FFFF00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사후분석</a:t>
              </a:r>
            </a:p>
          </p:txBody>
        </p:sp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AD657731-170A-DD80-6628-823E06D8CBE4}"/>
                </a:ext>
              </a:extLst>
            </p:cNvPr>
            <p:cNvSpPr/>
            <p:nvPr/>
          </p:nvSpPr>
          <p:spPr>
            <a:xfrm rot="16200000">
              <a:off x="2030756" y="1701015"/>
              <a:ext cx="204164" cy="186658"/>
            </a:xfrm>
            <a:prstGeom prst="down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</p:txBody>
        </p:sp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C2938617-5A55-8431-A770-248234D7781E}"/>
                </a:ext>
              </a:extLst>
            </p:cNvPr>
            <p:cNvSpPr/>
            <p:nvPr/>
          </p:nvSpPr>
          <p:spPr>
            <a:xfrm rot="16200000">
              <a:off x="3894552" y="1712505"/>
              <a:ext cx="204164" cy="186658"/>
            </a:xfrm>
            <a:prstGeom prst="down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E373DF0-5A4F-6CBE-C354-7AB11C7084E2}"/>
                </a:ext>
              </a:extLst>
            </p:cNvPr>
            <p:cNvSpPr/>
            <p:nvPr/>
          </p:nvSpPr>
          <p:spPr>
            <a:xfrm>
              <a:off x="6061844" y="1435237"/>
              <a:ext cx="1460969" cy="737358"/>
            </a:xfrm>
            <a:prstGeom prst="roundRect">
              <a:avLst/>
            </a:prstGeom>
            <a:grp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작업 자세 개선</a:t>
              </a:r>
            </a:p>
          </p:txBody>
        </p:sp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C4381E00-1C94-48D4-04B7-4D1CAA5EB306}"/>
                </a:ext>
              </a:extLst>
            </p:cNvPr>
            <p:cNvSpPr/>
            <p:nvPr/>
          </p:nvSpPr>
          <p:spPr>
            <a:xfrm rot="16200000">
              <a:off x="5758349" y="1698634"/>
              <a:ext cx="204164" cy="186658"/>
            </a:xfrm>
            <a:prstGeom prst="down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1E091E4-2BBE-3E6C-E18A-71AC04209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429" y="1771055"/>
            <a:ext cx="2132887" cy="21328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229448-EDF2-4F31-8DBD-7963419152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" b="719"/>
          <a:stretch/>
        </p:blipFill>
        <p:spPr>
          <a:xfrm>
            <a:off x="2572316" y="1768043"/>
            <a:ext cx="2181156" cy="21498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CE775A-6FA1-ED1E-21E9-249F56BEB8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" r="4372"/>
          <a:stretch/>
        </p:blipFill>
        <p:spPr>
          <a:xfrm>
            <a:off x="4753472" y="1753423"/>
            <a:ext cx="1978567" cy="2168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19B14E-45D4-A275-96D1-6B126B5E3639}"/>
              </a:ext>
            </a:extLst>
          </p:cNvPr>
          <p:cNvSpPr txBox="1"/>
          <p:nvPr/>
        </p:nvSpPr>
        <p:spPr>
          <a:xfrm>
            <a:off x="7551296" y="2514331"/>
            <a:ext cx="3199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부위별 또는 전체적인 부하를</a:t>
            </a:r>
            <a:endParaRPr lang="en-US" altLang="ko-KR" sz="200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ko-KR" altLang="en-US" sz="20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확인할 수 있는 </a:t>
            </a:r>
            <a:r>
              <a:rPr lang="ko-KR" altLang="en-US" sz="2000">
                <a:solidFill>
                  <a:srgbClr val="FF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그래프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596E41-25D2-9DF1-9DB3-3A9A691101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5916"/>
          <a:stretch/>
        </p:blipFill>
        <p:spPr>
          <a:xfrm>
            <a:off x="470455" y="4654395"/>
            <a:ext cx="4314044" cy="14272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B3F17E9-8E66-F85C-760A-793FB8C266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8310" y="4105175"/>
            <a:ext cx="4390381" cy="24712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817938-8C68-4196-62DB-18C66762E1B3}"/>
              </a:ext>
            </a:extLst>
          </p:cNvPr>
          <p:cNvSpPr/>
          <p:nvPr/>
        </p:nvSpPr>
        <p:spPr>
          <a:xfrm>
            <a:off x="1268963" y="5367996"/>
            <a:ext cx="2901821" cy="584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73A3BA7-3348-5AD7-EA40-309E9A0AFF03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170784" y="5660464"/>
            <a:ext cx="263752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A9AF09-8916-BB0A-F429-B35D87BAA538}"/>
              </a:ext>
            </a:extLst>
          </p:cNvPr>
          <p:cNvSpPr txBox="1"/>
          <p:nvPr/>
        </p:nvSpPr>
        <p:spPr>
          <a:xfrm>
            <a:off x="4851303" y="5398853"/>
            <a:ext cx="18902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각 부위별 폴더에 저장된 사진</a:t>
            </a:r>
          </a:p>
        </p:txBody>
      </p:sp>
    </p:spTree>
    <p:extLst>
      <p:ext uri="{BB962C8B-B14F-4D97-AF65-F5344CB8AC3E}">
        <p14:creationId xmlns:p14="http://schemas.microsoft.com/office/powerpoint/2010/main" val="982922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C789CF6-9598-EABE-4B60-EAB8F391C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479"/>
          <a:stretch/>
        </p:blipFill>
        <p:spPr>
          <a:xfrm>
            <a:off x="954888" y="1892379"/>
            <a:ext cx="4294671" cy="3683687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solidFill>
                  <a:srgbClr val="0070C0"/>
                </a:solidFill>
              </a:rPr>
              <a:t>2. </a:t>
            </a:r>
            <a:r>
              <a:rPr lang="ko-KR" altLang="en-US">
                <a:solidFill>
                  <a:srgbClr val="0070C0"/>
                </a:solidFill>
              </a:rPr>
              <a:t>프로그램 소개</a:t>
            </a:r>
            <a:endParaRPr lang="id-ID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A38B51-F804-BACA-85D9-6513471B43B5}"/>
              </a:ext>
            </a:extLst>
          </p:cNvPr>
          <p:cNvGrpSpPr/>
          <p:nvPr/>
        </p:nvGrpSpPr>
        <p:grpSpPr>
          <a:xfrm>
            <a:off x="470455" y="1136417"/>
            <a:ext cx="11164818" cy="431126"/>
            <a:chOff x="470455" y="1425666"/>
            <a:chExt cx="7052358" cy="74884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BD6BB9E-BC17-FDB9-2274-AC68250F57CC}"/>
                </a:ext>
              </a:extLst>
            </p:cNvPr>
            <p:cNvSpPr/>
            <p:nvPr/>
          </p:nvSpPr>
          <p:spPr>
            <a:xfrm>
              <a:off x="470455" y="1437155"/>
              <a:ext cx="1460969" cy="737359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초기 화면 구성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4708615-E6BC-B9CC-E32D-47E3DA300F0F}"/>
                </a:ext>
              </a:extLst>
            </p:cNvPr>
            <p:cNvSpPr/>
            <p:nvPr/>
          </p:nvSpPr>
          <p:spPr>
            <a:xfrm>
              <a:off x="2334251" y="1437155"/>
              <a:ext cx="1460969" cy="737359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작업 자세 분석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95295CA-2EAC-FFBE-5B2E-73B5A986EF8F}"/>
                </a:ext>
              </a:extLst>
            </p:cNvPr>
            <p:cNvSpPr/>
            <p:nvPr/>
          </p:nvSpPr>
          <p:spPr>
            <a:xfrm>
              <a:off x="4198048" y="1425666"/>
              <a:ext cx="1460969" cy="737358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사후분석</a:t>
              </a:r>
            </a:p>
          </p:txBody>
        </p:sp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AD657731-170A-DD80-6628-823E06D8CBE4}"/>
                </a:ext>
              </a:extLst>
            </p:cNvPr>
            <p:cNvSpPr/>
            <p:nvPr/>
          </p:nvSpPr>
          <p:spPr>
            <a:xfrm rot="16200000">
              <a:off x="2030756" y="1701015"/>
              <a:ext cx="204164" cy="1866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</p:txBody>
        </p:sp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C2938617-5A55-8431-A770-248234D7781E}"/>
                </a:ext>
              </a:extLst>
            </p:cNvPr>
            <p:cNvSpPr/>
            <p:nvPr/>
          </p:nvSpPr>
          <p:spPr>
            <a:xfrm rot="16200000">
              <a:off x="3894552" y="1712505"/>
              <a:ext cx="204164" cy="1866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E373DF0-5A4F-6CBE-C354-7AB11C7084E2}"/>
                </a:ext>
              </a:extLst>
            </p:cNvPr>
            <p:cNvSpPr/>
            <p:nvPr/>
          </p:nvSpPr>
          <p:spPr>
            <a:xfrm>
              <a:off x="6061844" y="1435237"/>
              <a:ext cx="1460969" cy="737358"/>
            </a:xfrm>
            <a:prstGeom prst="roundRect">
              <a:avLst/>
            </a:prstGeom>
            <a:solidFill>
              <a:srgbClr val="FFFF00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작업 자세 개선</a:t>
              </a:r>
            </a:p>
          </p:txBody>
        </p:sp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C4381E00-1C94-48D4-04B7-4D1CAA5EB306}"/>
                </a:ext>
              </a:extLst>
            </p:cNvPr>
            <p:cNvSpPr/>
            <p:nvPr/>
          </p:nvSpPr>
          <p:spPr>
            <a:xfrm rot="16200000">
              <a:off x="5758349" y="1698634"/>
              <a:ext cx="204164" cy="1866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30E5983-3E36-3CEA-B741-1E018391E3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34379"/>
          <a:stretch/>
        </p:blipFill>
        <p:spPr>
          <a:xfrm>
            <a:off x="6537301" y="1892379"/>
            <a:ext cx="4294671" cy="3683687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B053945-DFAA-6082-0DFE-AC108705B101}"/>
              </a:ext>
            </a:extLst>
          </p:cNvPr>
          <p:cNvSpPr/>
          <p:nvPr/>
        </p:nvSpPr>
        <p:spPr>
          <a:xfrm>
            <a:off x="5533053" y="3332037"/>
            <a:ext cx="838676" cy="788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D8A167-E190-BFAD-746E-51EDBEDBCD81}"/>
              </a:ext>
            </a:extLst>
          </p:cNvPr>
          <p:cNvSpPr/>
          <p:nvPr/>
        </p:nvSpPr>
        <p:spPr>
          <a:xfrm>
            <a:off x="954890" y="4338735"/>
            <a:ext cx="1627672" cy="1229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8D178E-0D2B-E652-8127-5CF13FDD9AFB}"/>
              </a:ext>
            </a:extLst>
          </p:cNvPr>
          <p:cNvSpPr/>
          <p:nvPr/>
        </p:nvSpPr>
        <p:spPr>
          <a:xfrm>
            <a:off x="6537301" y="4338735"/>
            <a:ext cx="1620359" cy="1229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06484-E03A-B167-335B-8AFB4F6F6F59}"/>
              </a:ext>
            </a:extLst>
          </p:cNvPr>
          <p:cNvSpPr txBox="1"/>
          <p:nvPr/>
        </p:nvSpPr>
        <p:spPr>
          <a:xfrm>
            <a:off x="2461174" y="5722851"/>
            <a:ext cx="718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개선 전보다 개선 후의 점수가 </a:t>
            </a:r>
            <a:r>
              <a:rPr lang="ko-KR" altLang="en-US">
                <a:solidFill>
                  <a:srgbClr val="FF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전체적으로 낮아진 모습</a:t>
            </a:r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을 확인할 수 있다</a:t>
            </a:r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.</a:t>
            </a:r>
            <a:endParaRPr lang="ko-KR" altLang="en-US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552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solidFill>
                  <a:srgbClr val="0070C0"/>
                </a:solidFill>
              </a:rPr>
              <a:t>2. </a:t>
            </a:r>
            <a:r>
              <a:rPr lang="ko-KR" altLang="en-US">
                <a:solidFill>
                  <a:srgbClr val="0070C0"/>
                </a:solidFill>
              </a:rPr>
              <a:t>프로그램 소개</a:t>
            </a:r>
            <a:endParaRPr lang="id-ID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ko-KR" altLang="en-US" sz="1400">
                <a:solidFill>
                  <a:schemeClr val="tx2">
                    <a:lumMod val="50000"/>
                    <a:lumOff val="50000"/>
                  </a:schemeClr>
                </a:solidFill>
              </a:rPr>
              <a:t>검 증 </a:t>
            </a:r>
            <a:r>
              <a:rPr lang="en-US" altLang="ko-KR" sz="1400">
                <a:solidFill>
                  <a:schemeClr val="tx2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sz="1400">
                <a:solidFill>
                  <a:schemeClr val="tx2">
                    <a:lumMod val="50000"/>
                    <a:lumOff val="50000"/>
                  </a:schemeClr>
                </a:solidFill>
              </a:rPr>
              <a:t>전문가 평가</a:t>
            </a:r>
            <a:endParaRPr lang="id-ID" altLang="ko-KR" sz="140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D3AD5E-5ECD-1447-C56B-C716D131D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08" y="1690687"/>
            <a:ext cx="5170167" cy="35814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F3DCF8-486C-CE19-45B8-CAEBC69921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27151"/>
          <a:stretch/>
        </p:blipFill>
        <p:spPr>
          <a:xfrm>
            <a:off x="5546934" y="1690687"/>
            <a:ext cx="6368258" cy="3581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F76430-040E-F8C7-D34E-36FCF3EE637D}"/>
              </a:ext>
            </a:extLst>
          </p:cNvPr>
          <p:cNvSpPr txBox="1"/>
          <p:nvPr/>
        </p:nvSpPr>
        <p:spPr>
          <a:xfrm>
            <a:off x="1542622" y="5661661"/>
            <a:ext cx="921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동작 분석 전문가가 평가한 점수</a:t>
            </a:r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5</a:t>
            </a:r>
            <a:r>
              <a:rPr lang="ko-KR" altLang="en-US">
                <a:solidFill>
                  <a:srgbClr val="FF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점</a:t>
            </a:r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)</a:t>
            </a:r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와 프로그램이 평가한 점수</a:t>
            </a:r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5</a:t>
            </a:r>
            <a:r>
              <a:rPr lang="ko-KR" altLang="en-US">
                <a:solidFill>
                  <a:srgbClr val="FF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점</a:t>
            </a:r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)</a:t>
            </a:r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이 동일함을 알 수 있다</a:t>
            </a:r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.</a:t>
            </a:r>
            <a:endParaRPr lang="ko-KR" altLang="en-US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A15B41-BA8A-F70F-1701-8970F33997D6}"/>
              </a:ext>
            </a:extLst>
          </p:cNvPr>
          <p:cNvSpPr/>
          <p:nvPr/>
        </p:nvSpPr>
        <p:spPr>
          <a:xfrm>
            <a:off x="4165600" y="4648200"/>
            <a:ext cx="223520" cy="116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5F72C5-519A-9C9B-DE30-51BFB284A9D1}"/>
              </a:ext>
            </a:extLst>
          </p:cNvPr>
          <p:cNvSpPr/>
          <p:nvPr/>
        </p:nvSpPr>
        <p:spPr>
          <a:xfrm>
            <a:off x="6560872" y="5085398"/>
            <a:ext cx="261568" cy="1638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2DFFABD-5AB8-BC89-B670-6AC6E337C57B}"/>
              </a:ext>
            </a:extLst>
          </p:cNvPr>
          <p:cNvCxnSpPr>
            <a:stCxn id="8" idx="2"/>
          </p:cNvCxnSpPr>
          <p:nvPr/>
        </p:nvCxnSpPr>
        <p:spPr>
          <a:xfrm>
            <a:off x="4277360" y="4765040"/>
            <a:ext cx="558800" cy="883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682BA40-FCE6-7E72-116B-CB6144E22B23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691656" y="5249228"/>
            <a:ext cx="1144722" cy="4124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BA2F6E19-BB49-39F0-F682-A90FE7EAF56A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4" t="6356" r="80867" b="89419"/>
          <a:stretch/>
        </p:blipFill>
        <p:spPr>
          <a:xfrm>
            <a:off x="6738311" y="1910944"/>
            <a:ext cx="670197" cy="1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95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solidFill>
                  <a:srgbClr val="0070C0"/>
                </a:solidFill>
              </a:rPr>
              <a:t>2. </a:t>
            </a:r>
            <a:r>
              <a:rPr lang="ko-KR" altLang="en-US">
                <a:solidFill>
                  <a:srgbClr val="0070C0"/>
                </a:solidFill>
              </a:rPr>
              <a:t>프로그램 소개</a:t>
            </a:r>
            <a:endParaRPr lang="id-ID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ko-KR" altLang="en-US" sz="1400">
                <a:solidFill>
                  <a:schemeClr val="tx2">
                    <a:lumMod val="50000"/>
                    <a:lumOff val="50000"/>
                  </a:schemeClr>
                </a:solidFill>
              </a:rPr>
              <a:t>검 증 </a:t>
            </a:r>
            <a:r>
              <a:rPr lang="en-US" altLang="ko-KR" sz="1400">
                <a:solidFill>
                  <a:schemeClr val="tx2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sz="1400">
                <a:solidFill>
                  <a:schemeClr val="tx2">
                    <a:lumMod val="50000"/>
                    <a:lumOff val="50000"/>
                  </a:schemeClr>
                </a:solidFill>
              </a:rPr>
              <a:t>팀원 평가</a:t>
            </a:r>
            <a:endParaRPr lang="id-ID" altLang="ko-KR" sz="140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7393BDE-4A41-A0B5-A11F-97E46857DD6C}"/>
              </a:ext>
            </a:extLst>
          </p:cNvPr>
          <p:cNvGrpSpPr/>
          <p:nvPr/>
        </p:nvGrpSpPr>
        <p:grpSpPr>
          <a:xfrm>
            <a:off x="470455" y="1649585"/>
            <a:ext cx="10920275" cy="679963"/>
            <a:chOff x="546657" y="3590352"/>
            <a:chExt cx="10920275" cy="679963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FB88F7-7BA2-63AB-45A4-CA5CA17048BA}"/>
                </a:ext>
              </a:extLst>
            </p:cNvPr>
            <p:cNvSpPr/>
            <p:nvPr/>
          </p:nvSpPr>
          <p:spPr>
            <a:xfrm>
              <a:off x="546657" y="3590352"/>
              <a:ext cx="1317526" cy="67996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작업자세선정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6B9D292-746D-CBFB-6E4A-DE7BED2E9A7A}"/>
                </a:ext>
              </a:extLst>
            </p:cNvPr>
            <p:cNvSpPr/>
            <p:nvPr/>
          </p:nvSpPr>
          <p:spPr>
            <a:xfrm>
              <a:off x="2467206" y="3590353"/>
              <a:ext cx="1317527" cy="6799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작업자세</a:t>
              </a:r>
              <a:endParaRPr lang="en-US" altLang="ko-KR" sz="1400">
                <a:solidFill>
                  <a:schemeClr val="tx1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분석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B301459-AAC7-617E-D8B4-5E6F230EFA4F}"/>
                </a:ext>
              </a:extLst>
            </p:cNvPr>
            <p:cNvSpPr/>
            <p:nvPr/>
          </p:nvSpPr>
          <p:spPr>
            <a:xfrm>
              <a:off x="4387756" y="3590352"/>
              <a:ext cx="1317527" cy="6799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작업자세</a:t>
              </a:r>
              <a:endParaRPr lang="en-US" altLang="ko-KR" sz="1400">
                <a:solidFill>
                  <a:schemeClr val="tx1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캡쳐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DCBAD36-156C-A870-5131-B561539BA6E4}"/>
                </a:ext>
              </a:extLst>
            </p:cNvPr>
            <p:cNvSpPr/>
            <p:nvPr/>
          </p:nvSpPr>
          <p:spPr>
            <a:xfrm>
              <a:off x="6308306" y="3590352"/>
              <a:ext cx="1317527" cy="6799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팀원 개별</a:t>
              </a:r>
              <a:endParaRPr lang="en-US" altLang="ko-KR" sz="1400">
                <a:solidFill>
                  <a:schemeClr val="tx1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작업자세 분석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E6FEDBD-C1DA-C459-372C-379A78A6D862}"/>
                </a:ext>
              </a:extLst>
            </p:cNvPr>
            <p:cNvSpPr/>
            <p:nvPr/>
          </p:nvSpPr>
          <p:spPr>
            <a:xfrm>
              <a:off x="8228856" y="3590352"/>
              <a:ext cx="1317527" cy="6799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개별 분석과</a:t>
              </a:r>
              <a:endParaRPr lang="en-US" altLang="ko-KR" sz="1400">
                <a:solidFill>
                  <a:schemeClr val="tx1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프로그램 분석 비교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C41BDD5-95B3-DDD9-F234-6FA009C8A031}"/>
                </a:ext>
              </a:extLst>
            </p:cNvPr>
            <p:cNvSpPr/>
            <p:nvPr/>
          </p:nvSpPr>
          <p:spPr>
            <a:xfrm>
              <a:off x="10149406" y="3590352"/>
              <a:ext cx="1317526" cy="67996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검 증</a:t>
              </a: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B86747E-A4BE-810E-2007-7CE23A004157}"/>
                </a:ext>
              </a:extLst>
            </p:cNvPr>
            <p:cNvCxnSpPr>
              <a:stCxn id="15" idx="6"/>
              <a:endCxn id="17" idx="1"/>
            </p:cNvCxnSpPr>
            <p:nvPr/>
          </p:nvCxnSpPr>
          <p:spPr>
            <a:xfrm>
              <a:off x="1864183" y="3930333"/>
              <a:ext cx="60302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F00EDFDF-94A9-5339-7FBF-568B8584C0F6}"/>
                </a:ext>
              </a:extLst>
            </p:cNvPr>
            <p:cNvCxnSpPr/>
            <p:nvPr/>
          </p:nvCxnSpPr>
          <p:spPr>
            <a:xfrm>
              <a:off x="3784732" y="3930332"/>
              <a:ext cx="60302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19B5030-C1EA-542C-0A1C-140E63D0179B}"/>
                </a:ext>
              </a:extLst>
            </p:cNvPr>
            <p:cNvCxnSpPr/>
            <p:nvPr/>
          </p:nvCxnSpPr>
          <p:spPr>
            <a:xfrm>
              <a:off x="5705283" y="3930331"/>
              <a:ext cx="60302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456F175E-F1BD-1FCD-5878-5ED47E9C7FCB}"/>
                </a:ext>
              </a:extLst>
            </p:cNvPr>
            <p:cNvCxnSpPr/>
            <p:nvPr/>
          </p:nvCxnSpPr>
          <p:spPr>
            <a:xfrm>
              <a:off x="7625833" y="3930330"/>
              <a:ext cx="60302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2EE88401-E25E-8D39-0F46-4A74699E9742}"/>
                </a:ext>
              </a:extLst>
            </p:cNvPr>
            <p:cNvCxnSpPr/>
            <p:nvPr/>
          </p:nvCxnSpPr>
          <p:spPr>
            <a:xfrm>
              <a:off x="9546383" y="3930330"/>
              <a:ext cx="60302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156C4130-5686-9CDE-9275-9D33DA42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18" y="2858011"/>
            <a:ext cx="4638464" cy="329960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FC1DA23A-F0F9-68A8-8BCC-FC80147B4421}"/>
              </a:ext>
            </a:extLst>
          </p:cNvPr>
          <p:cNvSpPr/>
          <p:nvPr/>
        </p:nvSpPr>
        <p:spPr>
          <a:xfrm>
            <a:off x="2391004" y="5924550"/>
            <a:ext cx="3376678" cy="233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6BF18B-2444-BF6A-B2AD-6EA0E850BCAD}"/>
              </a:ext>
            </a:extLst>
          </p:cNvPr>
          <p:cNvSpPr txBox="1"/>
          <p:nvPr/>
        </p:nvSpPr>
        <p:spPr>
          <a:xfrm>
            <a:off x="6232104" y="4222105"/>
            <a:ext cx="5371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팀원 전원이 개별 평가한 점수</a:t>
            </a:r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5</a:t>
            </a:r>
            <a:r>
              <a:rPr lang="ko-KR" altLang="en-US">
                <a:solidFill>
                  <a:srgbClr val="FF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점</a:t>
            </a:r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)</a:t>
            </a:r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와</a:t>
            </a:r>
            <a:endParaRPr lang="en-US" altLang="ko-KR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프로그램이 평가한 점수</a:t>
            </a:r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(</a:t>
            </a:r>
            <a:r>
              <a:rPr lang="en-US" altLang="ko-KR">
                <a:solidFill>
                  <a:srgbClr val="FF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5</a:t>
            </a:r>
            <a:r>
              <a:rPr lang="ko-KR" altLang="en-US">
                <a:solidFill>
                  <a:srgbClr val="FF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점</a:t>
            </a:r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)</a:t>
            </a:r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이 동일함을 알 수 있다</a:t>
            </a:r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.</a:t>
            </a:r>
            <a:endParaRPr lang="ko-KR" altLang="en-US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624AC76-B8C6-C79C-0844-4E9B7DBB4C6B}"/>
              </a:ext>
            </a:extLst>
          </p:cNvPr>
          <p:cNvCxnSpPr>
            <a:stCxn id="40" idx="3"/>
            <a:endCxn id="41" idx="2"/>
          </p:cNvCxnSpPr>
          <p:nvPr/>
        </p:nvCxnSpPr>
        <p:spPr>
          <a:xfrm flipV="1">
            <a:off x="5767682" y="4868436"/>
            <a:ext cx="3150414" cy="1172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155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3. </a:t>
            </a:r>
            <a:r>
              <a:rPr lang="ko-KR" altLang="en-US">
                <a:solidFill>
                  <a:srgbClr val="0070C0"/>
                </a:solidFill>
              </a:rPr>
              <a:t>결 론</a:t>
            </a:r>
            <a:endParaRPr lang="id-ID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A1757A-ED09-7574-67FE-F57EF6D2A860}"/>
              </a:ext>
            </a:extLst>
          </p:cNvPr>
          <p:cNvGrpSpPr/>
          <p:nvPr/>
        </p:nvGrpSpPr>
        <p:grpSpPr>
          <a:xfrm>
            <a:off x="640318" y="1578274"/>
            <a:ext cx="7538482" cy="3694766"/>
            <a:chOff x="640318" y="1578274"/>
            <a:chExt cx="10491102" cy="433045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039EF5-4C19-46B5-8433-C90BE893CDB4}"/>
                </a:ext>
              </a:extLst>
            </p:cNvPr>
            <p:cNvSpPr txBox="1"/>
            <p:nvPr/>
          </p:nvSpPr>
          <p:spPr>
            <a:xfrm>
              <a:off x="663258" y="1578274"/>
              <a:ext cx="2610313" cy="396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개발목표</a:t>
              </a:r>
              <a:endParaRPr lang="en-US" altLang="ko-KR" sz="1600" b="1"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BF9168D-840F-4A5C-80D1-FAB873EC59D0}"/>
                </a:ext>
              </a:extLst>
            </p:cNvPr>
            <p:cNvCxnSpPr>
              <a:cxnSpLocks/>
            </p:cNvCxnSpPr>
            <p:nvPr/>
          </p:nvCxnSpPr>
          <p:spPr>
            <a:xfrm>
              <a:off x="640318" y="1578274"/>
              <a:ext cx="0" cy="461665"/>
            </a:xfrm>
            <a:prstGeom prst="line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12">
              <a:extLst>
                <a:ext uri="{FF2B5EF4-FFF2-40B4-BE49-F238E27FC236}">
                  <a16:creationId xmlns:a16="http://schemas.microsoft.com/office/drawing/2014/main" id="{6B1F37B6-79C3-4E2F-9A40-7063A55FE48C}"/>
                </a:ext>
              </a:extLst>
            </p:cNvPr>
            <p:cNvGrpSpPr/>
            <p:nvPr/>
          </p:nvGrpSpPr>
          <p:grpSpPr>
            <a:xfrm>
              <a:off x="663257" y="2662806"/>
              <a:ext cx="555387" cy="550931"/>
              <a:chOff x="8275020" y="2450522"/>
              <a:chExt cx="555387" cy="550931"/>
            </a:xfrm>
          </p:grpSpPr>
          <p:sp>
            <p:nvSpPr>
              <p:cNvPr id="9" name="Rounded Rectangle 30">
                <a:extLst>
                  <a:ext uri="{FF2B5EF4-FFF2-40B4-BE49-F238E27FC236}">
                    <a16:creationId xmlns:a16="http://schemas.microsoft.com/office/drawing/2014/main" id="{0B68F2F3-4109-44D5-9896-715DDF15A9EC}"/>
                  </a:ext>
                </a:extLst>
              </p:cNvPr>
              <p:cNvSpPr/>
              <p:nvPr/>
            </p:nvSpPr>
            <p:spPr>
              <a:xfrm>
                <a:off x="8275020" y="2450522"/>
                <a:ext cx="555387" cy="55093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>
                  <a:solidFill>
                    <a:schemeClr val="bg1">
                      <a:lumMod val="50000"/>
                    </a:schemeClr>
                  </a:solidFill>
                  <a:latin typeface="바른돋움OTFPro 1" panose="02000300000000000000" pitchFamily="50" charset="-127"/>
                </a:endParaRPr>
              </a:p>
            </p:txBody>
          </p:sp>
          <p:sp>
            <p:nvSpPr>
              <p:cNvPr id="10" name="Rectangle 31">
                <a:extLst>
                  <a:ext uri="{FF2B5EF4-FFF2-40B4-BE49-F238E27FC236}">
                    <a16:creationId xmlns:a16="http://schemas.microsoft.com/office/drawing/2014/main" id="{82C966E5-A69B-4B39-8246-E7F8CF06C7E4}"/>
                  </a:ext>
                </a:extLst>
              </p:cNvPr>
              <p:cNvSpPr/>
              <p:nvPr/>
            </p:nvSpPr>
            <p:spPr>
              <a:xfrm>
                <a:off x="8310071" y="2551649"/>
                <a:ext cx="502702" cy="381643"/>
              </a:xfrm>
              <a:prstGeom prst="rect">
                <a:avLst/>
              </a:prstGeom>
            </p:spPr>
            <p:txBody>
              <a:bodyPr wrap="none" lIns="121920" rIns="121920" bIns="60960">
                <a:spAutoFit/>
              </a:bodyPr>
              <a:lstStyle/>
              <a:p>
                <a:pPr algn="ctr">
                  <a:lnSpc>
                    <a:spcPct val="89000"/>
                  </a:lnSpc>
                </a:pPr>
                <a:r>
                  <a:rPr lang="en-US" sz="2000">
                    <a:solidFill>
                      <a:srgbClr val="FFFFFF"/>
                    </a:solidFill>
                    <a:latin typeface="바른돋움OTFPro 1" panose="02000300000000000000" pitchFamily="50" charset="-127"/>
                  </a:rPr>
                  <a:t>01</a:t>
                </a:r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2C6E1C86-6182-4A4B-93D3-BE0295F7F941}"/>
                </a:ext>
              </a:extLst>
            </p:cNvPr>
            <p:cNvGrpSpPr/>
            <p:nvPr/>
          </p:nvGrpSpPr>
          <p:grpSpPr>
            <a:xfrm>
              <a:off x="663257" y="3561137"/>
              <a:ext cx="555387" cy="550931"/>
              <a:chOff x="8275020" y="3261827"/>
              <a:chExt cx="555387" cy="550931"/>
            </a:xfrm>
          </p:grpSpPr>
          <p:sp>
            <p:nvSpPr>
              <p:cNvPr id="12" name="Rounded Rectangle 28">
                <a:extLst>
                  <a:ext uri="{FF2B5EF4-FFF2-40B4-BE49-F238E27FC236}">
                    <a16:creationId xmlns:a16="http://schemas.microsoft.com/office/drawing/2014/main" id="{C6BB678A-1BE2-4263-AFF2-9B06021FBDF1}"/>
                  </a:ext>
                </a:extLst>
              </p:cNvPr>
              <p:cNvSpPr/>
              <p:nvPr/>
            </p:nvSpPr>
            <p:spPr>
              <a:xfrm>
                <a:off x="8275020" y="3261827"/>
                <a:ext cx="555387" cy="550931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>
                  <a:solidFill>
                    <a:schemeClr val="bg1">
                      <a:lumMod val="50000"/>
                    </a:schemeClr>
                  </a:solidFill>
                  <a:latin typeface="바른돋움OTFPro 1" panose="02000300000000000000" pitchFamily="50" charset="-127"/>
                </a:endParaRPr>
              </a:p>
            </p:txBody>
          </p:sp>
          <p:sp>
            <p:nvSpPr>
              <p:cNvPr id="13" name="Rectangle 29">
                <a:extLst>
                  <a:ext uri="{FF2B5EF4-FFF2-40B4-BE49-F238E27FC236}">
                    <a16:creationId xmlns:a16="http://schemas.microsoft.com/office/drawing/2014/main" id="{166DAE72-5728-43A4-9C06-5E678741BA11}"/>
                  </a:ext>
                </a:extLst>
              </p:cNvPr>
              <p:cNvSpPr/>
              <p:nvPr/>
            </p:nvSpPr>
            <p:spPr>
              <a:xfrm>
                <a:off x="8301361" y="3387739"/>
                <a:ext cx="502702" cy="381643"/>
              </a:xfrm>
              <a:prstGeom prst="rect">
                <a:avLst/>
              </a:prstGeom>
            </p:spPr>
            <p:txBody>
              <a:bodyPr wrap="none" lIns="121920" rIns="121920" bIns="60960">
                <a:spAutoFit/>
              </a:bodyPr>
              <a:lstStyle/>
              <a:p>
                <a:pPr algn="ctr">
                  <a:lnSpc>
                    <a:spcPct val="89000"/>
                  </a:lnSpc>
                </a:pPr>
                <a:r>
                  <a:rPr lang="id-ID" sz="2000">
                    <a:solidFill>
                      <a:srgbClr val="FFFFFF"/>
                    </a:solidFill>
                    <a:latin typeface="바른돋움OTFPro 1" panose="02000300000000000000" pitchFamily="50" charset="-127"/>
                  </a:rPr>
                  <a:t>02</a:t>
                </a:r>
                <a:endParaRPr lang="en-US" sz="2000">
                  <a:solidFill>
                    <a:srgbClr val="FFFFFF"/>
                  </a:solidFill>
                  <a:latin typeface="바른돋움OTFPro 1" panose="02000300000000000000" pitchFamily="50" charset="-127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ECEB60-865F-4B39-B57F-6E9DED366051}"/>
                </a:ext>
              </a:extLst>
            </p:cNvPr>
            <p:cNvSpPr txBox="1"/>
            <p:nvPr/>
          </p:nvSpPr>
          <p:spPr>
            <a:xfrm>
              <a:off x="1353072" y="2753605"/>
              <a:ext cx="9778348" cy="281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경제성 및 편의성을 위해 별도의 촬영장비 없이 핸드폰으로도 측정 가능하도록 함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BBF3EF-FAEF-4A86-940E-0FFD741292A5}"/>
                </a:ext>
              </a:extLst>
            </p:cNvPr>
            <p:cNvSpPr txBox="1"/>
            <p:nvPr/>
          </p:nvSpPr>
          <p:spPr>
            <a:xfrm>
              <a:off x="1353072" y="4550267"/>
              <a:ext cx="8319846" cy="281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작업 부하의 정도가 높은 부분을 선별하여 시각적으로 발췌해서 보여줌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45A5A9-E53E-4B8F-9330-AB5F58CF1AD0}"/>
                </a:ext>
              </a:extLst>
            </p:cNvPr>
            <p:cNvSpPr txBox="1"/>
            <p:nvPr/>
          </p:nvSpPr>
          <p:spPr>
            <a:xfrm>
              <a:off x="1353072" y="5448598"/>
              <a:ext cx="8122622" cy="281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검증 절차를 통해</a:t>
              </a:r>
              <a:r>
                <a:rPr lang="en-US" altLang="ko-KR" sz="12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, </a:t>
              </a:r>
              <a:r>
                <a:rPr lang="ko-KR" altLang="en-US" sz="12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프로그램이 평가기법을 잘 수행하고 있는지 확인</a:t>
              </a:r>
            </a:p>
          </p:txBody>
        </p:sp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5A70D2BF-AD52-4E19-B51C-21423C43FD19}"/>
                </a:ext>
              </a:extLst>
            </p:cNvPr>
            <p:cNvGrpSpPr/>
            <p:nvPr/>
          </p:nvGrpSpPr>
          <p:grpSpPr>
            <a:xfrm>
              <a:off x="663257" y="4459468"/>
              <a:ext cx="555387" cy="550931"/>
              <a:chOff x="8275020" y="4073132"/>
              <a:chExt cx="555387" cy="550931"/>
            </a:xfrm>
          </p:grpSpPr>
          <p:sp>
            <p:nvSpPr>
              <p:cNvPr id="22" name="Rounded Rectangle 26">
                <a:extLst>
                  <a:ext uri="{FF2B5EF4-FFF2-40B4-BE49-F238E27FC236}">
                    <a16:creationId xmlns:a16="http://schemas.microsoft.com/office/drawing/2014/main" id="{D4891069-BB64-45D1-A484-40A1D8F6713C}"/>
                  </a:ext>
                </a:extLst>
              </p:cNvPr>
              <p:cNvSpPr/>
              <p:nvPr/>
            </p:nvSpPr>
            <p:spPr>
              <a:xfrm>
                <a:off x="8275020" y="4073132"/>
                <a:ext cx="555387" cy="550931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>
                  <a:solidFill>
                    <a:schemeClr val="bg1">
                      <a:lumMod val="50000"/>
                    </a:schemeClr>
                  </a:solidFill>
                  <a:latin typeface="바른돋움OTFPro 1" panose="02000300000000000000" pitchFamily="50" charset="-127"/>
                </a:endParaRPr>
              </a:p>
            </p:txBody>
          </p:sp>
          <p:sp>
            <p:nvSpPr>
              <p:cNvPr id="23" name="Rectangle 27">
                <a:extLst>
                  <a:ext uri="{FF2B5EF4-FFF2-40B4-BE49-F238E27FC236}">
                    <a16:creationId xmlns:a16="http://schemas.microsoft.com/office/drawing/2014/main" id="{48A7D1A8-4723-4CCF-BD0C-992DF50ED3A4}"/>
                  </a:ext>
                </a:extLst>
              </p:cNvPr>
              <p:cNvSpPr/>
              <p:nvPr/>
            </p:nvSpPr>
            <p:spPr>
              <a:xfrm>
                <a:off x="8316742" y="4195233"/>
                <a:ext cx="502702" cy="381643"/>
              </a:xfrm>
              <a:prstGeom prst="rect">
                <a:avLst/>
              </a:prstGeom>
            </p:spPr>
            <p:txBody>
              <a:bodyPr wrap="none" lIns="121920" rIns="121920" bIns="60960">
                <a:spAutoFit/>
              </a:bodyPr>
              <a:lstStyle/>
              <a:p>
                <a:pPr algn="ctr">
                  <a:lnSpc>
                    <a:spcPct val="89000"/>
                  </a:lnSpc>
                </a:pPr>
                <a:r>
                  <a:rPr lang="id-ID" sz="2000">
                    <a:solidFill>
                      <a:srgbClr val="FFFFFF"/>
                    </a:solidFill>
                    <a:latin typeface="바른돋움OTFPro 1" panose="02000300000000000000" pitchFamily="50" charset="-127"/>
                  </a:rPr>
                  <a:t>03</a:t>
                </a:r>
                <a:endParaRPr lang="en-US" sz="2000">
                  <a:solidFill>
                    <a:srgbClr val="FFFFFF"/>
                  </a:solidFill>
                  <a:latin typeface="바른돋움OTFPro 1" panose="02000300000000000000" pitchFamily="50" charset="-127"/>
                </a:endParaRPr>
              </a:p>
            </p:txBody>
          </p:sp>
        </p:grpSp>
        <p:grpSp>
          <p:nvGrpSpPr>
            <p:cNvPr id="26" name="Group 17">
              <a:extLst>
                <a:ext uri="{FF2B5EF4-FFF2-40B4-BE49-F238E27FC236}">
                  <a16:creationId xmlns:a16="http://schemas.microsoft.com/office/drawing/2014/main" id="{E821BA49-01F0-4E6D-84AE-E1EB9F9157E2}"/>
                </a:ext>
              </a:extLst>
            </p:cNvPr>
            <p:cNvGrpSpPr/>
            <p:nvPr/>
          </p:nvGrpSpPr>
          <p:grpSpPr>
            <a:xfrm>
              <a:off x="669927" y="5357799"/>
              <a:ext cx="555387" cy="550931"/>
              <a:chOff x="8275019" y="4884437"/>
              <a:chExt cx="555387" cy="550931"/>
            </a:xfrm>
          </p:grpSpPr>
          <p:sp>
            <p:nvSpPr>
              <p:cNvPr id="27" name="Rounded Rectangle 24">
                <a:extLst>
                  <a:ext uri="{FF2B5EF4-FFF2-40B4-BE49-F238E27FC236}">
                    <a16:creationId xmlns:a16="http://schemas.microsoft.com/office/drawing/2014/main" id="{47EBB2EB-E6B0-461B-80CF-62BCB0337221}"/>
                  </a:ext>
                </a:extLst>
              </p:cNvPr>
              <p:cNvSpPr/>
              <p:nvPr/>
            </p:nvSpPr>
            <p:spPr>
              <a:xfrm>
                <a:off x="8275019" y="4884437"/>
                <a:ext cx="555387" cy="550931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>
                  <a:solidFill>
                    <a:schemeClr val="bg1">
                      <a:lumMod val="50000"/>
                    </a:schemeClr>
                  </a:solidFill>
                  <a:latin typeface="바른돋움OTFPro 1" panose="02000300000000000000" pitchFamily="50" charset="-127"/>
                </a:endParaRPr>
              </a:p>
            </p:txBody>
          </p:sp>
          <p:sp>
            <p:nvSpPr>
              <p:cNvPr id="28" name="Rectangle 25">
                <a:extLst>
                  <a:ext uri="{FF2B5EF4-FFF2-40B4-BE49-F238E27FC236}">
                    <a16:creationId xmlns:a16="http://schemas.microsoft.com/office/drawing/2014/main" id="{1F4E28CC-0DC9-4F67-A869-C280EE2637AA}"/>
                  </a:ext>
                </a:extLst>
              </p:cNvPr>
              <p:cNvSpPr/>
              <p:nvPr/>
            </p:nvSpPr>
            <p:spPr>
              <a:xfrm>
                <a:off x="8309626" y="4984841"/>
                <a:ext cx="502702" cy="381643"/>
              </a:xfrm>
              <a:prstGeom prst="rect">
                <a:avLst/>
              </a:prstGeom>
            </p:spPr>
            <p:txBody>
              <a:bodyPr wrap="none" lIns="121920" rIns="121920" bIns="60960">
                <a:spAutoFit/>
              </a:bodyPr>
              <a:lstStyle/>
              <a:p>
                <a:pPr algn="ctr">
                  <a:lnSpc>
                    <a:spcPct val="89000"/>
                  </a:lnSpc>
                </a:pPr>
                <a:r>
                  <a:rPr lang="id-ID" sz="2000">
                    <a:solidFill>
                      <a:srgbClr val="FFFFFF"/>
                    </a:solidFill>
                    <a:latin typeface="바른돋움OTFPro 1" panose="02000300000000000000" pitchFamily="50" charset="-127"/>
                  </a:rPr>
                  <a:t>04</a:t>
                </a:r>
                <a:endParaRPr lang="en-US" sz="2000">
                  <a:solidFill>
                    <a:srgbClr val="FFFFFF"/>
                  </a:solidFill>
                  <a:latin typeface="바른돋움OTFPro 1" panose="02000300000000000000" pitchFamily="50" charset="-127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0CE8B37-9CD0-491E-9039-974603B47BBF}"/>
                </a:ext>
              </a:extLst>
            </p:cNvPr>
            <p:cNvSpPr txBox="1"/>
            <p:nvPr/>
          </p:nvSpPr>
          <p:spPr>
            <a:xfrm>
              <a:off x="1353071" y="3651936"/>
              <a:ext cx="8122622" cy="281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후속 연구의 편의를 위해 오픈소스 프로그래밍 언어인 </a:t>
              </a:r>
              <a:r>
                <a:rPr lang="en-US" altLang="ko-KR" sz="12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Python</a:t>
              </a:r>
              <a:r>
                <a:rPr lang="ko-KR" altLang="en-US" sz="12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을 이용함 </a:t>
              </a:r>
              <a:endParaRPr lang="en-US" altLang="ko-KR" sz="1200"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</p:txBody>
        </p:sp>
      </p:grp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B2DA040E-EF9C-D0EA-FE79-27671863F0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ko-KR" altLang="en-US" sz="1400">
                <a:solidFill>
                  <a:schemeClr val="tx2">
                    <a:lumMod val="50000"/>
                    <a:lumOff val="50000"/>
                  </a:schemeClr>
                </a:solidFill>
              </a:rPr>
              <a:t>개발목표와 비교</a:t>
            </a:r>
            <a:endParaRPr lang="id-ID" altLang="ko-KR" sz="140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AA951EC-21CF-A895-C961-2CD0129849C6}"/>
              </a:ext>
            </a:extLst>
          </p:cNvPr>
          <p:cNvSpPr/>
          <p:nvPr/>
        </p:nvSpPr>
        <p:spPr>
          <a:xfrm>
            <a:off x="6647744" y="3029511"/>
            <a:ext cx="1656080" cy="102158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DB6C05-6BF3-AFE7-EABA-D2FC159F8C8C}"/>
              </a:ext>
            </a:extLst>
          </p:cNvPr>
          <p:cNvSpPr txBox="1"/>
          <p:nvPr/>
        </p:nvSpPr>
        <p:spPr>
          <a:xfrm>
            <a:off x="9509760" y="3001692"/>
            <a:ext cx="9412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목표</a:t>
            </a:r>
            <a:endParaRPr lang="en-US" altLang="ko-KR" sz="320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ko-KR" altLang="en-US" sz="32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달성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758498B-B8C9-214B-4771-95AD484C7C98}"/>
              </a:ext>
            </a:extLst>
          </p:cNvPr>
          <p:cNvSpPr/>
          <p:nvPr/>
        </p:nvSpPr>
        <p:spPr>
          <a:xfrm>
            <a:off x="9007526" y="2554824"/>
            <a:ext cx="2032000" cy="19552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316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3. </a:t>
            </a:r>
            <a:r>
              <a:rPr lang="ko-KR" altLang="en-US">
                <a:solidFill>
                  <a:srgbClr val="0070C0"/>
                </a:solidFill>
              </a:rPr>
              <a:t>결 론</a:t>
            </a:r>
            <a:endParaRPr lang="id-ID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B2DA040E-EF9C-D0EA-FE79-27671863F0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ko-KR" altLang="en-US" sz="1400">
                <a:solidFill>
                  <a:schemeClr val="tx2">
                    <a:lumMod val="50000"/>
                    <a:lumOff val="50000"/>
                  </a:schemeClr>
                </a:solidFill>
              </a:rPr>
              <a:t>기대 효과</a:t>
            </a:r>
            <a:endParaRPr lang="id-ID" altLang="ko-KR" sz="140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5" name="Group 12">
            <a:extLst>
              <a:ext uri="{FF2B5EF4-FFF2-40B4-BE49-F238E27FC236}">
                <a16:creationId xmlns:a16="http://schemas.microsoft.com/office/drawing/2014/main" id="{E1C0FB65-7F1A-8B33-641C-FD6106E0D41C}"/>
              </a:ext>
            </a:extLst>
          </p:cNvPr>
          <p:cNvGrpSpPr/>
          <p:nvPr/>
        </p:nvGrpSpPr>
        <p:grpSpPr>
          <a:xfrm>
            <a:off x="470901" y="1503155"/>
            <a:ext cx="555387" cy="550931"/>
            <a:chOff x="8275020" y="2450522"/>
            <a:chExt cx="555387" cy="550931"/>
          </a:xfrm>
        </p:grpSpPr>
        <p:sp>
          <p:nvSpPr>
            <p:cNvPr id="17" name="Rounded Rectangle 30">
              <a:extLst>
                <a:ext uri="{FF2B5EF4-FFF2-40B4-BE49-F238E27FC236}">
                  <a16:creationId xmlns:a16="http://schemas.microsoft.com/office/drawing/2014/main" id="{32E46A8A-F6A9-C838-2187-AC885A12BE62}"/>
                </a:ext>
              </a:extLst>
            </p:cNvPr>
            <p:cNvSpPr/>
            <p:nvPr/>
          </p:nvSpPr>
          <p:spPr>
            <a:xfrm>
              <a:off x="8275020" y="2450522"/>
              <a:ext cx="555387" cy="55093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  <a:latin typeface="바른돋움OTFPro 1" panose="02000300000000000000" pitchFamily="50" charset="-127"/>
              </a:endParaRPr>
            </a:p>
          </p:txBody>
        </p:sp>
        <p:sp>
          <p:nvSpPr>
            <p:cNvPr id="18" name="Rectangle 31">
              <a:extLst>
                <a:ext uri="{FF2B5EF4-FFF2-40B4-BE49-F238E27FC236}">
                  <a16:creationId xmlns:a16="http://schemas.microsoft.com/office/drawing/2014/main" id="{DE22461C-66E0-16BC-1FF5-131D9BD6E43C}"/>
                </a:ext>
              </a:extLst>
            </p:cNvPr>
            <p:cNvSpPr/>
            <p:nvPr/>
          </p:nvSpPr>
          <p:spPr>
            <a:xfrm>
              <a:off x="8310071" y="2551649"/>
              <a:ext cx="502702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en-US" sz="2000">
                  <a:solidFill>
                    <a:srgbClr val="FFFFFF"/>
                  </a:solidFill>
                  <a:latin typeface="바른돋움OTFPro 1" panose="02000300000000000000" pitchFamily="50" charset="-127"/>
                </a:rPr>
                <a:t>01</a:t>
              </a:r>
            </a:p>
          </p:txBody>
        </p:sp>
      </p:grpSp>
      <p:grpSp>
        <p:nvGrpSpPr>
          <p:cNvPr id="25" name="Group 13">
            <a:extLst>
              <a:ext uri="{FF2B5EF4-FFF2-40B4-BE49-F238E27FC236}">
                <a16:creationId xmlns:a16="http://schemas.microsoft.com/office/drawing/2014/main" id="{ACEFFE5D-FD07-7006-7A33-EFDCC69AEFD6}"/>
              </a:ext>
            </a:extLst>
          </p:cNvPr>
          <p:cNvGrpSpPr/>
          <p:nvPr/>
        </p:nvGrpSpPr>
        <p:grpSpPr>
          <a:xfrm>
            <a:off x="479166" y="2512009"/>
            <a:ext cx="555387" cy="550931"/>
            <a:chOff x="8275020" y="3261827"/>
            <a:chExt cx="555387" cy="550931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C918DBAC-0A5C-AA10-9BED-0661A75BD75D}"/>
                </a:ext>
              </a:extLst>
            </p:cNvPr>
            <p:cNvSpPr/>
            <p:nvPr/>
          </p:nvSpPr>
          <p:spPr>
            <a:xfrm>
              <a:off x="8275020" y="3261827"/>
              <a:ext cx="555387" cy="55093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  <a:latin typeface="바른돋움OTFPro 1" panose="02000300000000000000" pitchFamily="50" charset="-127"/>
              </a:endParaRPr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F060ED88-97B5-5D4A-E79C-0154D04C7BCB}"/>
                </a:ext>
              </a:extLst>
            </p:cNvPr>
            <p:cNvSpPr/>
            <p:nvPr/>
          </p:nvSpPr>
          <p:spPr>
            <a:xfrm>
              <a:off x="8301361" y="3387739"/>
              <a:ext cx="502702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>
                  <a:solidFill>
                    <a:srgbClr val="FFFFFF"/>
                  </a:solidFill>
                  <a:latin typeface="바른돋움OTFPro 1" panose="02000300000000000000" pitchFamily="50" charset="-127"/>
                </a:rPr>
                <a:t>02</a:t>
              </a:r>
              <a:endParaRPr lang="en-US" sz="2000">
                <a:solidFill>
                  <a:srgbClr val="FFFFFF"/>
                </a:solidFill>
                <a:latin typeface="바른돋움OTFPro 1" panose="02000300000000000000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6D2EC70-D1BD-741C-0FC9-BF6BE1E3E71B}"/>
              </a:ext>
            </a:extLst>
          </p:cNvPr>
          <p:cNvSpPr txBox="1"/>
          <p:nvPr/>
        </p:nvSpPr>
        <p:spPr>
          <a:xfrm>
            <a:off x="1069623" y="1606928"/>
            <a:ext cx="3898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별도의 측정장비 및 전문가 의뢰에 따른 비용 절감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131761-F7AC-96E8-0F1A-2079ACD2D913}"/>
              </a:ext>
            </a:extLst>
          </p:cNvPr>
          <p:cNvSpPr txBox="1"/>
          <p:nvPr/>
        </p:nvSpPr>
        <p:spPr>
          <a:xfrm>
            <a:off x="1069623" y="2615310"/>
            <a:ext cx="2821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동작분석에 들어가는 시간이 줄어듦</a:t>
            </a: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CF279BED-5130-2B68-019B-F682670C842F}"/>
              </a:ext>
            </a:extLst>
          </p:cNvPr>
          <p:cNvSpPr/>
          <p:nvPr/>
        </p:nvSpPr>
        <p:spPr>
          <a:xfrm>
            <a:off x="558820" y="3243744"/>
            <a:ext cx="395183" cy="6338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27DFA9-0A55-7BD2-2DB7-A1F93739BB81}"/>
              </a:ext>
            </a:extLst>
          </p:cNvPr>
          <p:cNvSpPr txBox="1"/>
          <p:nvPr/>
        </p:nvSpPr>
        <p:spPr>
          <a:xfrm>
            <a:off x="1069623" y="4138075"/>
            <a:ext cx="248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보다 활발한 동작분석 수행</a:t>
            </a: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2C462426-E5E9-36DB-4C95-2A69F503F353}"/>
              </a:ext>
            </a:extLst>
          </p:cNvPr>
          <p:cNvSpPr/>
          <p:nvPr/>
        </p:nvSpPr>
        <p:spPr>
          <a:xfrm>
            <a:off x="545289" y="4852951"/>
            <a:ext cx="396240" cy="6338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E13CB5-1348-419B-BA84-294A3FCE4073}"/>
              </a:ext>
            </a:extLst>
          </p:cNvPr>
          <p:cNvSpPr txBox="1"/>
          <p:nvPr/>
        </p:nvSpPr>
        <p:spPr>
          <a:xfrm>
            <a:off x="1069623" y="5660840"/>
            <a:ext cx="399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궁극적으로 사회적 갈등 완화</a:t>
            </a:r>
            <a:endParaRPr lang="en-US" altLang="ko-KR" sz="140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ko-KR" altLang="en-US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사회적</a:t>
            </a:r>
            <a:r>
              <a:rPr lang="en-US" altLang="ko-KR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/</a:t>
            </a:r>
            <a:r>
              <a:rPr lang="ko-KR" altLang="en-US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경제적 비용 절감 및 작업자의 삶의 질 개선  </a:t>
            </a:r>
          </a:p>
        </p:txBody>
      </p:sp>
      <p:grpSp>
        <p:nvGrpSpPr>
          <p:cNvPr id="38" name="Group 14">
            <a:extLst>
              <a:ext uri="{FF2B5EF4-FFF2-40B4-BE49-F238E27FC236}">
                <a16:creationId xmlns:a16="http://schemas.microsoft.com/office/drawing/2014/main" id="{A99E4723-1F61-8A8C-7442-B8E4A06D766C}"/>
              </a:ext>
            </a:extLst>
          </p:cNvPr>
          <p:cNvGrpSpPr/>
          <p:nvPr/>
        </p:nvGrpSpPr>
        <p:grpSpPr>
          <a:xfrm>
            <a:off x="482674" y="4041211"/>
            <a:ext cx="555387" cy="550931"/>
            <a:chOff x="8275020" y="4073132"/>
            <a:chExt cx="555387" cy="550931"/>
          </a:xfrm>
        </p:grpSpPr>
        <p:sp>
          <p:nvSpPr>
            <p:cNvPr id="39" name="Rounded Rectangle 26">
              <a:extLst>
                <a:ext uri="{FF2B5EF4-FFF2-40B4-BE49-F238E27FC236}">
                  <a16:creationId xmlns:a16="http://schemas.microsoft.com/office/drawing/2014/main" id="{77D42C8E-526C-6F79-95B0-80D4F6BCC6CB}"/>
                </a:ext>
              </a:extLst>
            </p:cNvPr>
            <p:cNvSpPr/>
            <p:nvPr/>
          </p:nvSpPr>
          <p:spPr>
            <a:xfrm>
              <a:off x="8275020" y="4073132"/>
              <a:ext cx="555387" cy="55093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  <a:latin typeface="바른돋움OTFPro 1" panose="02000300000000000000" pitchFamily="50" charset="-127"/>
              </a:endParaRPr>
            </a:p>
          </p:txBody>
        </p:sp>
        <p:sp>
          <p:nvSpPr>
            <p:cNvPr id="40" name="Rectangle 27">
              <a:extLst>
                <a:ext uri="{FF2B5EF4-FFF2-40B4-BE49-F238E27FC236}">
                  <a16:creationId xmlns:a16="http://schemas.microsoft.com/office/drawing/2014/main" id="{AE699604-254C-EB7F-D0E7-09C189A1E8B8}"/>
                </a:ext>
              </a:extLst>
            </p:cNvPr>
            <p:cNvSpPr/>
            <p:nvPr/>
          </p:nvSpPr>
          <p:spPr>
            <a:xfrm>
              <a:off x="8316742" y="4195233"/>
              <a:ext cx="502702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>
                  <a:solidFill>
                    <a:srgbClr val="FFFFFF"/>
                  </a:solidFill>
                  <a:latin typeface="바른돋움OTFPro 1" panose="02000300000000000000" pitchFamily="50" charset="-127"/>
                </a:rPr>
                <a:t>03</a:t>
              </a:r>
              <a:endParaRPr lang="en-US" sz="2000">
                <a:solidFill>
                  <a:srgbClr val="FFFFFF"/>
                </a:solidFill>
                <a:latin typeface="바른돋움OTFPro 1" panose="02000300000000000000" pitchFamily="50" charset="-127"/>
              </a:endParaRPr>
            </a:p>
          </p:txBody>
        </p:sp>
      </p:grpSp>
      <p:grpSp>
        <p:nvGrpSpPr>
          <p:cNvPr id="41" name="Group 17">
            <a:extLst>
              <a:ext uri="{FF2B5EF4-FFF2-40B4-BE49-F238E27FC236}">
                <a16:creationId xmlns:a16="http://schemas.microsoft.com/office/drawing/2014/main" id="{5F867DFA-1E3C-C63E-9A33-CC5C11547C59}"/>
              </a:ext>
            </a:extLst>
          </p:cNvPr>
          <p:cNvGrpSpPr/>
          <p:nvPr/>
        </p:nvGrpSpPr>
        <p:grpSpPr>
          <a:xfrm>
            <a:off x="470455" y="5650418"/>
            <a:ext cx="555387" cy="550931"/>
            <a:chOff x="8275019" y="4884437"/>
            <a:chExt cx="555387" cy="550931"/>
          </a:xfrm>
        </p:grpSpPr>
        <p:sp>
          <p:nvSpPr>
            <p:cNvPr id="42" name="Rounded Rectangle 24">
              <a:extLst>
                <a:ext uri="{FF2B5EF4-FFF2-40B4-BE49-F238E27FC236}">
                  <a16:creationId xmlns:a16="http://schemas.microsoft.com/office/drawing/2014/main" id="{88A0D39B-277E-96F1-FF5F-EF4CEF0630E9}"/>
                </a:ext>
              </a:extLst>
            </p:cNvPr>
            <p:cNvSpPr/>
            <p:nvPr/>
          </p:nvSpPr>
          <p:spPr>
            <a:xfrm>
              <a:off x="8275019" y="4884437"/>
              <a:ext cx="555387" cy="55093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  <a:latin typeface="바른돋움OTFPro 1" panose="02000300000000000000" pitchFamily="50" charset="-127"/>
              </a:endParaRPr>
            </a:p>
          </p:txBody>
        </p:sp>
        <p:sp>
          <p:nvSpPr>
            <p:cNvPr id="43" name="Rectangle 25">
              <a:extLst>
                <a:ext uri="{FF2B5EF4-FFF2-40B4-BE49-F238E27FC236}">
                  <a16:creationId xmlns:a16="http://schemas.microsoft.com/office/drawing/2014/main" id="{CE8DF8B9-2AD1-3D81-9D82-EC92CBC4DB57}"/>
                </a:ext>
              </a:extLst>
            </p:cNvPr>
            <p:cNvSpPr/>
            <p:nvPr/>
          </p:nvSpPr>
          <p:spPr>
            <a:xfrm>
              <a:off x="8309626" y="4984841"/>
              <a:ext cx="502702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>
                  <a:solidFill>
                    <a:srgbClr val="FFFFFF"/>
                  </a:solidFill>
                  <a:latin typeface="바른돋움OTFPro 1" panose="02000300000000000000" pitchFamily="50" charset="-127"/>
                </a:rPr>
                <a:t>04</a:t>
              </a:r>
              <a:endParaRPr lang="en-US" sz="2000">
                <a:solidFill>
                  <a:srgbClr val="FFFFFF"/>
                </a:solidFill>
                <a:latin typeface="바른돋움OTFPro 1" panose="02000300000000000000" pitchFamily="50" charset="-127"/>
              </a:endParaRPr>
            </a:p>
          </p:txBody>
        </p:sp>
      </p:grpSp>
      <p:sp>
        <p:nvSpPr>
          <p:cNvPr id="44" name="십자형 43">
            <a:extLst>
              <a:ext uri="{FF2B5EF4-FFF2-40B4-BE49-F238E27FC236}">
                <a16:creationId xmlns:a16="http://schemas.microsoft.com/office/drawing/2014/main" id="{E9A2838A-A2C9-1EE6-C39B-3437DA0BAEB8}"/>
              </a:ext>
            </a:extLst>
          </p:cNvPr>
          <p:cNvSpPr/>
          <p:nvPr/>
        </p:nvSpPr>
        <p:spPr>
          <a:xfrm>
            <a:off x="605688" y="2134153"/>
            <a:ext cx="301449" cy="300742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AC1DFF-D4CD-DAA9-66D7-2A17AF9BA36A}"/>
              </a:ext>
            </a:extLst>
          </p:cNvPr>
          <p:cNvSpPr txBox="1"/>
          <p:nvPr/>
        </p:nvSpPr>
        <p:spPr>
          <a:xfrm>
            <a:off x="6786881" y="1479284"/>
            <a:ext cx="680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RULA </a:t>
            </a:r>
            <a:r>
              <a:rPr lang="ko-KR" altLang="en-US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외에</a:t>
            </a:r>
            <a:r>
              <a:rPr lang="en-US" altLang="ko-KR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 </a:t>
            </a:r>
            <a:r>
              <a:rPr lang="ko-KR" altLang="en-US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각도 기반 평가기법을 코드 수정을 통해 적용 가능 </a:t>
            </a:r>
            <a:endParaRPr lang="en-US" altLang="ko-KR" sz="140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en-US" altLang="ko-KR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(</a:t>
            </a:r>
            <a:r>
              <a:rPr lang="ko-KR" altLang="en-US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다양한 평가기법 적용가능</a:t>
            </a:r>
            <a:r>
              <a:rPr lang="en-US" altLang="ko-KR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)</a:t>
            </a:r>
            <a:endParaRPr lang="ko-KR" altLang="en-US" sz="140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grpSp>
        <p:nvGrpSpPr>
          <p:cNvPr id="46" name="Group 19">
            <a:extLst>
              <a:ext uri="{FF2B5EF4-FFF2-40B4-BE49-F238E27FC236}">
                <a16:creationId xmlns:a16="http://schemas.microsoft.com/office/drawing/2014/main" id="{9CBDB75C-7F38-BEB8-245B-240D999C6521}"/>
              </a:ext>
            </a:extLst>
          </p:cNvPr>
          <p:cNvGrpSpPr/>
          <p:nvPr/>
        </p:nvGrpSpPr>
        <p:grpSpPr>
          <a:xfrm>
            <a:off x="6096000" y="1474194"/>
            <a:ext cx="555387" cy="550931"/>
            <a:chOff x="8275019" y="4884437"/>
            <a:chExt cx="555387" cy="550931"/>
          </a:xfrm>
        </p:grpSpPr>
        <p:sp>
          <p:nvSpPr>
            <p:cNvPr id="47" name="Rounded Rectangle 20">
              <a:extLst>
                <a:ext uri="{FF2B5EF4-FFF2-40B4-BE49-F238E27FC236}">
                  <a16:creationId xmlns:a16="http://schemas.microsoft.com/office/drawing/2014/main" id="{CD7093E8-DC94-C0AD-F882-308C708594F7}"/>
                </a:ext>
              </a:extLst>
            </p:cNvPr>
            <p:cNvSpPr/>
            <p:nvPr/>
          </p:nvSpPr>
          <p:spPr>
            <a:xfrm>
              <a:off x="8275019" y="4884437"/>
              <a:ext cx="555387" cy="55093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  <a:latin typeface="바른돋움OTFPro 1" panose="02000300000000000000" pitchFamily="50" charset="-127"/>
              </a:endParaRPr>
            </a:p>
          </p:txBody>
        </p:sp>
        <p:sp>
          <p:nvSpPr>
            <p:cNvPr id="48" name="Rectangle 21">
              <a:extLst>
                <a:ext uri="{FF2B5EF4-FFF2-40B4-BE49-F238E27FC236}">
                  <a16:creationId xmlns:a16="http://schemas.microsoft.com/office/drawing/2014/main" id="{740AB4D4-035F-A731-EC0F-A144179E7B7D}"/>
                </a:ext>
              </a:extLst>
            </p:cNvPr>
            <p:cNvSpPr/>
            <p:nvPr/>
          </p:nvSpPr>
          <p:spPr>
            <a:xfrm>
              <a:off x="8309626" y="4984841"/>
              <a:ext cx="502702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>
                  <a:solidFill>
                    <a:srgbClr val="FFFFFF"/>
                  </a:solidFill>
                  <a:latin typeface="바른돋움OTFPro 1" panose="02000300000000000000" pitchFamily="50" charset="-127"/>
                </a:rPr>
                <a:t>05</a:t>
              </a:r>
              <a:endParaRPr lang="en-US" sz="2000">
                <a:solidFill>
                  <a:srgbClr val="FFFFFF"/>
                </a:solidFill>
                <a:latin typeface="바른돋움OTFPro 1" panose="02000300000000000000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B1C715-9990-6A42-A917-C336C0567244}"/>
              </a:ext>
            </a:extLst>
          </p:cNvPr>
          <p:cNvGrpSpPr/>
          <p:nvPr/>
        </p:nvGrpSpPr>
        <p:grpSpPr>
          <a:xfrm>
            <a:off x="6149011" y="2764658"/>
            <a:ext cx="5678556" cy="1891207"/>
            <a:chOff x="6149011" y="3059298"/>
            <a:chExt cx="5678556" cy="1891207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6EAF038-7E53-5371-85F0-E045F2B09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9011" y="3062940"/>
              <a:ext cx="2720669" cy="1887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5163F66-35AB-8396-2280-2C7BB38EE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6898" y="3059298"/>
              <a:ext cx="2720669" cy="1887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B084C82-64E4-5100-603D-B627486CE6CB}"/>
              </a:ext>
            </a:extLst>
          </p:cNvPr>
          <p:cNvSpPr txBox="1"/>
          <p:nvPr/>
        </p:nvSpPr>
        <p:spPr>
          <a:xfrm>
            <a:off x="7837096" y="4822466"/>
            <a:ext cx="2159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예시</a:t>
            </a:r>
            <a:r>
              <a:rPr lang="en-US" altLang="ko-KR" sz="11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)[REBA </a:t>
            </a:r>
            <a:r>
              <a:rPr lang="ko-KR" altLang="en-US" sz="11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평가기법의 평가모형</a:t>
            </a:r>
            <a:r>
              <a:rPr lang="en-US" altLang="ko-KR" sz="11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]</a:t>
            </a:r>
            <a:endParaRPr lang="ko-KR" altLang="en-US" sz="110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805F64D-693D-33CA-AC07-3BB7C9E0E55E}"/>
              </a:ext>
            </a:extLst>
          </p:cNvPr>
          <p:cNvSpPr/>
          <p:nvPr/>
        </p:nvSpPr>
        <p:spPr>
          <a:xfrm>
            <a:off x="5581551" y="1161307"/>
            <a:ext cx="148690" cy="52386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6058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0070C0"/>
                </a:solidFill>
              </a:rPr>
              <a:t>3. </a:t>
            </a:r>
            <a:r>
              <a:rPr lang="ko-KR" altLang="en-US">
                <a:solidFill>
                  <a:srgbClr val="0070C0"/>
                </a:solidFill>
              </a:rPr>
              <a:t>결 론</a:t>
            </a:r>
            <a:endParaRPr lang="id-ID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ko-KR" altLang="en-US" sz="1400">
                <a:solidFill>
                  <a:schemeClr val="tx2">
                    <a:lumMod val="50000"/>
                    <a:lumOff val="50000"/>
                  </a:schemeClr>
                </a:solidFill>
              </a:rPr>
              <a:t>한계점</a:t>
            </a:r>
            <a:endParaRPr lang="id-ID" altLang="ko-KR" sz="140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4107F7E4-6955-32FD-1AFE-75240F6D3A8E}"/>
              </a:ext>
            </a:extLst>
          </p:cNvPr>
          <p:cNvGrpSpPr/>
          <p:nvPr/>
        </p:nvGrpSpPr>
        <p:grpSpPr>
          <a:xfrm>
            <a:off x="470902" y="2204195"/>
            <a:ext cx="555387" cy="550931"/>
            <a:chOff x="8275020" y="2450522"/>
            <a:chExt cx="555387" cy="550931"/>
          </a:xfrm>
        </p:grpSpPr>
        <p:sp>
          <p:nvSpPr>
            <p:cNvPr id="4" name="Rounded Rectangle 30">
              <a:extLst>
                <a:ext uri="{FF2B5EF4-FFF2-40B4-BE49-F238E27FC236}">
                  <a16:creationId xmlns:a16="http://schemas.microsoft.com/office/drawing/2014/main" id="{EC641218-DA5B-63A8-F94C-55F540A1682E}"/>
                </a:ext>
              </a:extLst>
            </p:cNvPr>
            <p:cNvSpPr/>
            <p:nvPr/>
          </p:nvSpPr>
          <p:spPr>
            <a:xfrm>
              <a:off x="8275020" y="2450522"/>
              <a:ext cx="555387" cy="55093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  <a:latin typeface="바른돋움OTFPro 1" panose="02000300000000000000" pitchFamily="50" charset="-127"/>
              </a:endParaRPr>
            </a:p>
          </p:txBody>
        </p:sp>
        <p:sp>
          <p:nvSpPr>
            <p:cNvPr id="5" name="Rectangle 31">
              <a:extLst>
                <a:ext uri="{FF2B5EF4-FFF2-40B4-BE49-F238E27FC236}">
                  <a16:creationId xmlns:a16="http://schemas.microsoft.com/office/drawing/2014/main" id="{42F69494-3894-6DEF-DFE9-9F0AC7BEE76E}"/>
                </a:ext>
              </a:extLst>
            </p:cNvPr>
            <p:cNvSpPr/>
            <p:nvPr/>
          </p:nvSpPr>
          <p:spPr>
            <a:xfrm>
              <a:off x="8310071" y="2551649"/>
              <a:ext cx="502702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en-US" sz="2000">
                  <a:solidFill>
                    <a:srgbClr val="FFFFFF"/>
                  </a:solidFill>
                  <a:latin typeface="바른돋움OTFPro 1" panose="02000300000000000000" pitchFamily="50" charset="-127"/>
                </a:rPr>
                <a:t>01</a:t>
              </a:r>
            </a:p>
          </p:txBody>
        </p:sp>
      </p:grpSp>
      <p:grpSp>
        <p:nvGrpSpPr>
          <p:cNvPr id="6" name="Group 13">
            <a:extLst>
              <a:ext uri="{FF2B5EF4-FFF2-40B4-BE49-F238E27FC236}">
                <a16:creationId xmlns:a16="http://schemas.microsoft.com/office/drawing/2014/main" id="{56BA24A4-0BAB-2CA9-1CAD-F5E46A9A0A61}"/>
              </a:ext>
            </a:extLst>
          </p:cNvPr>
          <p:cNvGrpSpPr/>
          <p:nvPr/>
        </p:nvGrpSpPr>
        <p:grpSpPr>
          <a:xfrm>
            <a:off x="479167" y="3213049"/>
            <a:ext cx="555387" cy="550931"/>
            <a:chOff x="8275020" y="3261827"/>
            <a:chExt cx="555387" cy="550931"/>
          </a:xfrm>
        </p:grpSpPr>
        <p:sp>
          <p:nvSpPr>
            <p:cNvPr id="7" name="Rounded Rectangle 28">
              <a:extLst>
                <a:ext uri="{FF2B5EF4-FFF2-40B4-BE49-F238E27FC236}">
                  <a16:creationId xmlns:a16="http://schemas.microsoft.com/office/drawing/2014/main" id="{F576EBD0-2FA0-420E-1AEC-4A17223973DE}"/>
                </a:ext>
              </a:extLst>
            </p:cNvPr>
            <p:cNvSpPr/>
            <p:nvPr/>
          </p:nvSpPr>
          <p:spPr>
            <a:xfrm>
              <a:off x="8275020" y="3261827"/>
              <a:ext cx="555387" cy="55093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  <a:latin typeface="바른돋움OTFPro 1" panose="02000300000000000000" pitchFamily="50" charset="-127"/>
              </a:endParaRPr>
            </a:p>
          </p:txBody>
        </p:sp>
        <p:sp>
          <p:nvSpPr>
            <p:cNvPr id="8" name="Rectangle 29">
              <a:extLst>
                <a:ext uri="{FF2B5EF4-FFF2-40B4-BE49-F238E27FC236}">
                  <a16:creationId xmlns:a16="http://schemas.microsoft.com/office/drawing/2014/main" id="{9DD7D6AB-9DF5-E571-B29D-FAF04A1733BE}"/>
                </a:ext>
              </a:extLst>
            </p:cNvPr>
            <p:cNvSpPr/>
            <p:nvPr/>
          </p:nvSpPr>
          <p:spPr>
            <a:xfrm>
              <a:off x="8301361" y="3387739"/>
              <a:ext cx="502702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>
                  <a:solidFill>
                    <a:srgbClr val="FFFFFF"/>
                  </a:solidFill>
                  <a:latin typeface="바른돋움OTFPro 1" panose="02000300000000000000" pitchFamily="50" charset="-127"/>
                </a:rPr>
                <a:t>02</a:t>
              </a:r>
              <a:endParaRPr lang="en-US" sz="2000">
                <a:solidFill>
                  <a:srgbClr val="FFFFFF"/>
                </a:solidFill>
                <a:latin typeface="바른돋움OTFPro 1" panose="02000300000000000000" pitchFamily="50" charset="-127"/>
              </a:endParaRPr>
            </a:p>
          </p:txBody>
        </p:sp>
      </p:grpSp>
      <p:grpSp>
        <p:nvGrpSpPr>
          <p:cNvPr id="9" name="Group 14">
            <a:extLst>
              <a:ext uri="{FF2B5EF4-FFF2-40B4-BE49-F238E27FC236}">
                <a16:creationId xmlns:a16="http://schemas.microsoft.com/office/drawing/2014/main" id="{BB20EF04-38DD-B78F-363B-5F33FDB738F5}"/>
              </a:ext>
            </a:extLst>
          </p:cNvPr>
          <p:cNvGrpSpPr/>
          <p:nvPr/>
        </p:nvGrpSpPr>
        <p:grpSpPr>
          <a:xfrm>
            <a:off x="470455" y="4221903"/>
            <a:ext cx="555387" cy="550931"/>
            <a:chOff x="8275020" y="4073132"/>
            <a:chExt cx="555387" cy="550931"/>
          </a:xfrm>
        </p:grpSpPr>
        <p:sp>
          <p:nvSpPr>
            <p:cNvPr id="10" name="Rounded Rectangle 26">
              <a:extLst>
                <a:ext uri="{FF2B5EF4-FFF2-40B4-BE49-F238E27FC236}">
                  <a16:creationId xmlns:a16="http://schemas.microsoft.com/office/drawing/2014/main" id="{22068DAC-F4FB-AE5B-C42C-0D556363ED09}"/>
                </a:ext>
              </a:extLst>
            </p:cNvPr>
            <p:cNvSpPr/>
            <p:nvPr/>
          </p:nvSpPr>
          <p:spPr>
            <a:xfrm>
              <a:off x="8275020" y="4073132"/>
              <a:ext cx="555387" cy="55093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  <a:latin typeface="바른돋움OTFPro 1" panose="02000300000000000000" pitchFamily="50" charset="-127"/>
              </a:endParaRPr>
            </a:p>
          </p:txBody>
        </p:sp>
        <p:sp>
          <p:nvSpPr>
            <p:cNvPr id="11" name="Rectangle 27">
              <a:extLst>
                <a:ext uri="{FF2B5EF4-FFF2-40B4-BE49-F238E27FC236}">
                  <a16:creationId xmlns:a16="http://schemas.microsoft.com/office/drawing/2014/main" id="{1E38644D-A9CE-FFE2-7199-4D70165204BE}"/>
                </a:ext>
              </a:extLst>
            </p:cNvPr>
            <p:cNvSpPr/>
            <p:nvPr/>
          </p:nvSpPr>
          <p:spPr>
            <a:xfrm>
              <a:off x="8316742" y="4195233"/>
              <a:ext cx="502702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>
                  <a:solidFill>
                    <a:srgbClr val="FFFFFF"/>
                  </a:solidFill>
                  <a:latin typeface="바른돋움OTFPro 1" panose="02000300000000000000" pitchFamily="50" charset="-127"/>
                </a:rPr>
                <a:t>03</a:t>
              </a:r>
              <a:endParaRPr lang="en-US" sz="2000">
                <a:solidFill>
                  <a:srgbClr val="FFFFFF"/>
                </a:solidFill>
                <a:latin typeface="바른돋움OTFPro 1" panose="02000300000000000000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D07181F-16FF-47A4-9F53-E176E5218B8B}"/>
              </a:ext>
            </a:extLst>
          </p:cNvPr>
          <p:cNvSpPr txBox="1"/>
          <p:nvPr/>
        </p:nvSpPr>
        <p:spPr>
          <a:xfrm>
            <a:off x="1061340" y="2325771"/>
            <a:ext cx="5959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작업자세를 분석하는 환경</a:t>
            </a:r>
            <a:r>
              <a:rPr lang="en-US" altLang="ko-KR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(</a:t>
            </a:r>
            <a:r>
              <a:rPr lang="ko-KR" altLang="en-US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조명 및 배경 등</a:t>
            </a:r>
            <a:r>
              <a:rPr lang="en-US" altLang="ko-KR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)</a:t>
            </a:r>
            <a:r>
              <a:rPr lang="ko-KR" altLang="en-US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에 따른 랜드마크 인식 정확도 차이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F0CE9A-D50D-038B-DDE7-FC6AE961DD1A}"/>
              </a:ext>
            </a:extLst>
          </p:cNvPr>
          <p:cNvSpPr txBox="1"/>
          <p:nvPr/>
        </p:nvSpPr>
        <p:spPr>
          <a:xfrm>
            <a:off x="1067564" y="4383711"/>
            <a:ext cx="5238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부위별 각도 측정 점수 이외에 가산점을 수동으로 처리해야 되는 문제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B2A3DF-0463-2724-D6B2-604AE4776A1E}"/>
              </a:ext>
            </a:extLst>
          </p:cNvPr>
          <p:cNvSpPr txBox="1"/>
          <p:nvPr/>
        </p:nvSpPr>
        <p:spPr>
          <a:xfrm>
            <a:off x="1067564" y="3375893"/>
            <a:ext cx="6471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작업자의 모습</a:t>
            </a:r>
            <a:r>
              <a:rPr lang="en-US" altLang="ko-KR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(</a:t>
            </a:r>
            <a:r>
              <a:rPr lang="ko-KR" altLang="en-US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너무 헐렁한 옷이나 마스크 착용 등</a:t>
            </a:r>
            <a:r>
              <a:rPr lang="en-US" altLang="ko-KR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)</a:t>
            </a:r>
            <a:r>
              <a:rPr lang="ko-KR" altLang="en-US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에 따른 랜드마크 인식 정확도 차이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3F16A4-6D83-E17E-9920-C7276F906CD5}"/>
              </a:ext>
            </a:extLst>
          </p:cNvPr>
          <p:cNvSpPr txBox="1"/>
          <p:nvPr/>
        </p:nvSpPr>
        <p:spPr>
          <a:xfrm>
            <a:off x="1061341" y="5352333"/>
            <a:ext cx="4490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작업 자세를 어떻게 변경하여야 할지 사용자의 판단에 맡김</a:t>
            </a:r>
          </a:p>
        </p:txBody>
      </p:sp>
      <p:grpSp>
        <p:nvGrpSpPr>
          <p:cNvPr id="26" name="Group 17">
            <a:extLst>
              <a:ext uri="{FF2B5EF4-FFF2-40B4-BE49-F238E27FC236}">
                <a16:creationId xmlns:a16="http://schemas.microsoft.com/office/drawing/2014/main" id="{F28E7845-A60A-092E-31D7-BED775DD3165}"/>
              </a:ext>
            </a:extLst>
          </p:cNvPr>
          <p:cNvGrpSpPr/>
          <p:nvPr/>
        </p:nvGrpSpPr>
        <p:grpSpPr>
          <a:xfrm>
            <a:off x="459492" y="5230757"/>
            <a:ext cx="555387" cy="550931"/>
            <a:chOff x="8275019" y="4884437"/>
            <a:chExt cx="555387" cy="550931"/>
          </a:xfrm>
        </p:grpSpPr>
        <p:sp>
          <p:nvSpPr>
            <p:cNvPr id="27" name="Rounded Rectangle 24">
              <a:extLst>
                <a:ext uri="{FF2B5EF4-FFF2-40B4-BE49-F238E27FC236}">
                  <a16:creationId xmlns:a16="http://schemas.microsoft.com/office/drawing/2014/main" id="{1AF435C6-ED78-D55D-8673-23AA5B1F2549}"/>
                </a:ext>
              </a:extLst>
            </p:cNvPr>
            <p:cNvSpPr/>
            <p:nvPr/>
          </p:nvSpPr>
          <p:spPr>
            <a:xfrm>
              <a:off x="8275019" y="4884437"/>
              <a:ext cx="555387" cy="55093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  <a:latin typeface="바른돋움OTFPro 1" panose="02000300000000000000" pitchFamily="50" charset="-127"/>
              </a:endParaRPr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41B4F025-8BC0-F753-498E-A34393BE2875}"/>
                </a:ext>
              </a:extLst>
            </p:cNvPr>
            <p:cNvSpPr/>
            <p:nvPr/>
          </p:nvSpPr>
          <p:spPr>
            <a:xfrm>
              <a:off x="8309626" y="4984841"/>
              <a:ext cx="502702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>
                  <a:solidFill>
                    <a:srgbClr val="FFFFFF"/>
                  </a:solidFill>
                  <a:latin typeface="바른돋움OTFPro 1" panose="02000300000000000000" pitchFamily="50" charset="-127"/>
                </a:rPr>
                <a:t>04</a:t>
              </a:r>
              <a:endParaRPr lang="en-US" sz="2000">
                <a:solidFill>
                  <a:srgbClr val="FFFFFF"/>
                </a:solidFill>
                <a:latin typeface="바른돋움OTFPro 1" panose="020003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6854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3747276" y="2551837"/>
            <a:ext cx="46974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>
                <a:solidFill>
                  <a:schemeClr val="accent1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thank you ;-)</a:t>
            </a:r>
          </a:p>
          <a:p>
            <a:pPr algn="ctr"/>
            <a:r>
              <a:rPr lang="ko-KR" altLang="en-US" sz="5400">
                <a:solidFill>
                  <a:schemeClr val="accent1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감사합니다</a:t>
            </a:r>
            <a:endParaRPr lang="id-ID" sz="5400">
              <a:solidFill>
                <a:schemeClr val="accent1"/>
              </a:solidFill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664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3747276" y="2551837"/>
            <a:ext cx="46974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>
                <a:solidFill>
                  <a:schemeClr val="accent1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Q &amp; A</a:t>
            </a:r>
          </a:p>
          <a:p>
            <a:pPr algn="ctr"/>
            <a:r>
              <a:rPr lang="ko-KR" altLang="en-US" sz="5400">
                <a:solidFill>
                  <a:schemeClr val="accent1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질의응답</a:t>
            </a:r>
            <a:endParaRPr lang="id-ID" sz="5400">
              <a:solidFill>
                <a:schemeClr val="accent1"/>
              </a:solidFill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583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7" r="23267"/>
          <a:stretch>
            <a:fillRect/>
          </a:stretch>
        </p:blipFill>
        <p:spPr/>
      </p:pic>
      <p:sp>
        <p:nvSpPr>
          <p:cNvPr id="37" name="Rectangle 36"/>
          <p:cNvSpPr/>
          <p:nvPr/>
        </p:nvSpPr>
        <p:spPr>
          <a:xfrm>
            <a:off x="5155096" y="0"/>
            <a:ext cx="7036904" cy="6861175"/>
          </a:xfrm>
          <a:prstGeom prst="rect">
            <a:avLst/>
          </a:prstGeom>
          <a:solidFill>
            <a:srgbClr val="0070C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바른돋움OTFPro 1" panose="02000300000000000000" pitchFamily="50" charset="-127"/>
            </a:endParaRPr>
          </a:p>
        </p:txBody>
      </p:sp>
      <p:sp>
        <p:nvSpPr>
          <p:cNvPr id="35" name="Freeform 102"/>
          <p:cNvSpPr>
            <a:spLocks noChangeAspect="1" noEditPoints="1"/>
          </p:cNvSpPr>
          <p:nvPr/>
        </p:nvSpPr>
        <p:spPr bwMode="auto">
          <a:xfrm>
            <a:off x="11162749" y="5876030"/>
            <a:ext cx="720000" cy="720000"/>
          </a:xfrm>
          <a:custGeom>
            <a:avLst/>
            <a:gdLst>
              <a:gd name="T0" fmla="*/ 128 w 256"/>
              <a:gd name="T1" fmla="*/ 0 h 256"/>
              <a:gd name="T2" fmla="*/ 37 w 256"/>
              <a:gd name="T3" fmla="*/ 37 h 256"/>
              <a:gd name="T4" fmla="*/ 0 w 256"/>
              <a:gd name="T5" fmla="*/ 128 h 256"/>
              <a:gd name="T6" fmla="*/ 37 w 256"/>
              <a:gd name="T7" fmla="*/ 219 h 256"/>
              <a:gd name="T8" fmla="*/ 128 w 256"/>
              <a:gd name="T9" fmla="*/ 256 h 256"/>
              <a:gd name="T10" fmla="*/ 219 w 256"/>
              <a:gd name="T11" fmla="*/ 219 h 256"/>
              <a:gd name="T12" fmla="*/ 256 w 256"/>
              <a:gd name="T13" fmla="*/ 128 h 256"/>
              <a:gd name="T14" fmla="*/ 219 w 256"/>
              <a:gd name="T15" fmla="*/ 37 h 256"/>
              <a:gd name="T16" fmla="*/ 128 w 256"/>
              <a:gd name="T17" fmla="*/ 0 h 256"/>
              <a:gd name="T18" fmla="*/ 207 w 256"/>
              <a:gd name="T19" fmla="*/ 207 h 256"/>
              <a:gd name="T20" fmla="*/ 128 w 256"/>
              <a:gd name="T21" fmla="*/ 240 h 256"/>
              <a:gd name="T22" fmla="*/ 49 w 256"/>
              <a:gd name="T23" fmla="*/ 207 h 256"/>
              <a:gd name="T24" fmla="*/ 16 w 256"/>
              <a:gd name="T25" fmla="*/ 128 h 256"/>
              <a:gd name="T26" fmla="*/ 49 w 256"/>
              <a:gd name="T27" fmla="*/ 49 h 256"/>
              <a:gd name="T28" fmla="*/ 128 w 256"/>
              <a:gd name="T29" fmla="*/ 16 h 256"/>
              <a:gd name="T30" fmla="*/ 207 w 256"/>
              <a:gd name="T31" fmla="*/ 49 h 256"/>
              <a:gd name="T32" fmla="*/ 240 w 256"/>
              <a:gd name="T33" fmla="*/ 128 h 256"/>
              <a:gd name="T34" fmla="*/ 207 w 256"/>
              <a:gd name="T35" fmla="*/ 207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56" h="256">
                <a:moveTo>
                  <a:pt x="128" y="0"/>
                </a:moveTo>
                <a:cubicBezTo>
                  <a:pt x="94" y="0"/>
                  <a:pt x="62" y="13"/>
                  <a:pt x="37" y="37"/>
                </a:cubicBezTo>
                <a:cubicBezTo>
                  <a:pt x="13" y="62"/>
                  <a:pt x="0" y="94"/>
                  <a:pt x="0" y="128"/>
                </a:cubicBezTo>
                <a:cubicBezTo>
                  <a:pt x="0" y="162"/>
                  <a:pt x="13" y="194"/>
                  <a:pt x="37" y="219"/>
                </a:cubicBezTo>
                <a:cubicBezTo>
                  <a:pt x="62" y="243"/>
                  <a:pt x="94" y="256"/>
                  <a:pt x="128" y="256"/>
                </a:cubicBezTo>
                <a:cubicBezTo>
                  <a:pt x="162" y="256"/>
                  <a:pt x="194" y="243"/>
                  <a:pt x="219" y="219"/>
                </a:cubicBezTo>
                <a:cubicBezTo>
                  <a:pt x="243" y="194"/>
                  <a:pt x="256" y="162"/>
                  <a:pt x="256" y="128"/>
                </a:cubicBezTo>
                <a:cubicBezTo>
                  <a:pt x="256" y="94"/>
                  <a:pt x="243" y="62"/>
                  <a:pt x="219" y="37"/>
                </a:cubicBezTo>
                <a:cubicBezTo>
                  <a:pt x="194" y="13"/>
                  <a:pt x="162" y="0"/>
                  <a:pt x="128" y="0"/>
                </a:cubicBezTo>
                <a:close/>
                <a:moveTo>
                  <a:pt x="207" y="207"/>
                </a:moveTo>
                <a:cubicBezTo>
                  <a:pt x="186" y="228"/>
                  <a:pt x="158" y="240"/>
                  <a:pt x="128" y="240"/>
                </a:cubicBezTo>
                <a:cubicBezTo>
                  <a:pt x="98" y="240"/>
                  <a:pt x="70" y="228"/>
                  <a:pt x="49" y="207"/>
                </a:cubicBezTo>
                <a:cubicBezTo>
                  <a:pt x="28" y="186"/>
                  <a:pt x="16" y="158"/>
                  <a:pt x="16" y="128"/>
                </a:cubicBezTo>
                <a:cubicBezTo>
                  <a:pt x="16" y="98"/>
                  <a:pt x="28" y="70"/>
                  <a:pt x="49" y="49"/>
                </a:cubicBezTo>
                <a:cubicBezTo>
                  <a:pt x="70" y="28"/>
                  <a:pt x="98" y="16"/>
                  <a:pt x="128" y="16"/>
                </a:cubicBezTo>
                <a:cubicBezTo>
                  <a:pt x="158" y="16"/>
                  <a:pt x="186" y="28"/>
                  <a:pt x="207" y="49"/>
                </a:cubicBezTo>
                <a:cubicBezTo>
                  <a:pt x="228" y="70"/>
                  <a:pt x="240" y="98"/>
                  <a:pt x="240" y="128"/>
                </a:cubicBezTo>
                <a:cubicBezTo>
                  <a:pt x="240" y="158"/>
                  <a:pt x="228" y="186"/>
                  <a:pt x="207" y="207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바른돋움OTFPro 1" panose="02000300000000000000" pitchFamily="50" charset="-127"/>
            </a:endParaRPr>
          </a:p>
        </p:txBody>
      </p:sp>
      <p:sp>
        <p:nvSpPr>
          <p:cNvPr id="30" name="Shape 74"/>
          <p:cNvSpPr txBox="1"/>
          <p:nvPr/>
        </p:nvSpPr>
        <p:spPr>
          <a:xfrm>
            <a:off x="775294" y="612647"/>
            <a:ext cx="3827186" cy="3488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0070C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Century Gothic"/>
                <a:sym typeface="Century Gothic"/>
              </a:rPr>
              <a:t>1. </a:t>
            </a:r>
            <a:r>
              <a:rPr lang="ko-KR" altLang="en-US" sz="3200">
                <a:solidFill>
                  <a:srgbClr val="0070C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Century Gothic"/>
                <a:sym typeface="Century Gothic"/>
              </a:rPr>
              <a:t>개발 배경 및 목적</a:t>
            </a:r>
            <a:endParaRPr lang="en-US" sz="3200">
              <a:solidFill>
                <a:srgbClr val="0070C0"/>
              </a:solidFill>
              <a:latin typeface="바른돋움OTFPro 1" panose="02000300000000000000" pitchFamily="50" charset="-127"/>
              <a:ea typeface="바른돋움OTFPro 1" panose="02000300000000000000" pitchFamily="50" charset="-127"/>
              <a:cs typeface="Century Gothic"/>
              <a:sym typeface="Century Gothic"/>
            </a:endParaRPr>
          </a:p>
        </p:txBody>
      </p:sp>
      <p:sp>
        <p:nvSpPr>
          <p:cNvPr id="16" name="Rectangle 27"/>
          <p:cNvSpPr/>
          <p:nvPr/>
        </p:nvSpPr>
        <p:spPr>
          <a:xfrm>
            <a:off x="6932554" y="1838127"/>
            <a:ext cx="5575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바른돋움OTFPro 1" panose="02000300000000000000" pitchFamily="50" charset="-127"/>
              </a:rPr>
              <a:t>CONTENTS</a:t>
            </a:r>
            <a:endParaRPr lang="id-ID" sz="5400" b="1">
              <a:solidFill>
                <a:schemeClr val="bg1"/>
              </a:solidFill>
              <a:latin typeface="바른돋움OTFPro 1" panose="02000300000000000000" pitchFamily="50" charset="-127"/>
            </a:endParaRPr>
          </a:p>
        </p:txBody>
      </p:sp>
      <p:sp>
        <p:nvSpPr>
          <p:cNvPr id="17" name="Freeform 56"/>
          <p:cNvSpPr>
            <a:spLocks noEditPoints="1"/>
          </p:cNvSpPr>
          <p:nvPr/>
        </p:nvSpPr>
        <p:spPr bwMode="auto">
          <a:xfrm>
            <a:off x="11335250" y="6059491"/>
            <a:ext cx="395660" cy="357459"/>
          </a:xfrm>
          <a:custGeom>
            <a:avLst/>
            <a:gdLst>
              <a:gd name="T0" fmla="*/ 118 w 266"/>
              <a:gd name="T1" fmla="*/ 5 h 239"/>
              <a:gd name="T2" fmla="*/ 118 w 266"/>
              <a:gd name="T3" fmla="*/ 233 h 239"/>
              <a:gd name="T4" fmla="*/ 113 w 266"/>
              <a:gd name="T5" fmla="*/ 239 h 239"/>
              <a:gd name="T6" fmla="*/ 101 w 266"/>
              <a:gd name="T7" fmla="*/ 239 h 239"/>
              <a:gd name="T8" fmla="*/ 96 w 266"/>
              <a:gd name="T9" fmla="*/ 233 h 239"/>
              <a:gd name="T10" fmla="*/ 96 w 266"/>
              <a:gd name="T11" fmla="*/ 117 h 239"/>
              <a:gd name="T12" fmla="*/ 48 w 266"/>
              <a:gd name="T13" fmla="*/ 117 h 239"/>
              <a:gd name="T14" fmla="*/ 41 w 266"/>
              <a:gd name="T15" fmla="*/ 115 h 239"/>
              <a:gd name="T16" fmla="*/ 34 w 266"/>
              <a:gd name="T17" fmla="*/ 112 h 239"/>
              <a:gd name="T18" fmla="*/ 3 w 266"/>
              <a:gd name="T19" fmla="*/ 90 h 239"/>
              <a:gd name="T20" fmla="*/ 0 w 266"/>
              <a:gd name="T21" fmla="*/ 86 h 239"/>
              <a:gd name="T22" fmla="*/ 3 w 266"/>
              <a:gd name="T23" fmla="*/ 81 h 239"/>
              <a:gd name="T24" fmla="*/ 34 w 266"/>
              <a:gd name="T25" fmla="*/ 60 h 239"/>
              <a:gd name="T26" fmla="*/ 41 w 266"/>
              <a:gd name="T27" fmla="*/ 57 h 239"/>
              <a:gd name="T28" fmla="*/ 48 w 266"/>
              <a:gd name="T29" fmla="*/ 55 h 239"/>
              <a:gd name="T30" fmla="*/ 96 w 266"/>
              <a:gd name="T31" fmla="*/ 55 h 239"/>
              <a:gd name="T32" fmla="*/ 96 w 266"/>
              <a:gd name="T33" fmla="*/ 5 h 239"/>
              <a:gd name="T34" fmla="*/ 101 w 266"/>
              <a:gd name="T35" fmla="*/ 0 h 239"/>
              <a:gd name="T36" fmla="*/ 113 w 266"/>
              <a:gd name="T37" fmla="*/ 0 h 239"/>
              <a:gd name="T38" fmla="*/ 118 w 266"/>
              <a:gd name="T39" fmla="*/ 5 h 239"/>
              <a:gd name="T40" fmla="*/ 266 w 266"/>
              <a:gd name="T41" fmla="*/ 60 h 239"/>
              <a:gd name="T42" fmla="*/ 262 w 266"/>
              <a:gd name="T43" fmla="*/ 64 h 239"/>
              <a:gd name="T44" fmla="*/ 231 w 266"/>
              <a:gd name="T45" fmla="*/ 86 h 239"/>
              <a:gd name="T46" fmla="*/ 224 w 266"/>
              <a:gd name="T47" fmla="*/ 89 h 239"/>
              <a:gd name="T48" fmla="*/ 217 w 266"/>
              <a:gd name="T49" fmla="*/ 90 h 239"/>
              <a:gd name="T50" fmla="*/ 137 w 266"/>
              <a:gd name="T51" fmla="*/ 90 h 239"/>
              <a:gd name="T52" fmla="*/ 126 w 266"/>
              <a:gd name="T53" fmla="*/ 29 h 239"/>
              <a:gd name="T54" fmla="*/ 217 w 266"/>
              <a:gd name="T55" fmla="*/ 29 h 239"/>
              <a:gd name="T56" fmla="*/ 224 w 266"/>
              <a:gd name="T57" fmla="*/ 31 h 239"/>
              <a:gd name="T58" fmla="*/ 231 w 266"/>
              <a:gd name="T59" fmla="*/ 34 h 239"/>
              <a:gd name="T60" fmla="*/ 262 w 266"/>
              <a:gd name="T61" fmla="*/ 55 h 239"/>
              <a:gd name="T62" fmla="*/ 266 w 266"/>
              <a:gd name="T63" fmla="*/ 6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66" h="239">
                <a:moveTo>
                  <a:pt x="118" y="5"/>
                </a:moveTo>
                <a:cubicBezTo>
                  <a:pt x="118" y="233"/>
                  <a:pt x="118" y="233"/>
                  <a:pt x="118" y="233"/>
                </a:cubicBezTo>
                <a:cubicBezTo>
                  <a:pt x="118" y="237"/>
                  <a:pt x="116" y="239"/>
                  <a:pt x="113" y="239"/>
                </a:cubicBezTo>
                <a:cubicBezTo>
                  <a:pt x="101" y="239"/>
                  <a:pt x="101" y="239"/>
                  <a:pt x="101" y="239"/>
                </a:cubicBezTo>
                <a:cubicBezTo>
                  <a:pt x="98" y="239"/>
                  <a:pt x="96" y="237"/>
                  <a:pt x="96" y="233"/>
                </a:cubicBezTo>
                <a:cubicBezTo>
                  <a:pt x="96" y="117"/>
                  <a:pt x="96" y="117"/>
                  <a:pt x="96" y="117"/>
                </a:cubicBezTo>
                <a:cubicBezTo>
                  <a:pt x="48" y="117"/>
                  <a:pt x="48" y="117"/>
                  <a:pt x="48" y="117"/>
                </a:cubicBezTo>
                <a:cubicBezTo>
                  <a:pt x="46" y="117"/>
                  <a:pt x="44" y="116"/>
                  <a:pt x="41" y="115"/>
                </a:cubicBezTo>
                <a:cubicBezTo>
                  <a:pt x="38" y="114"/>
                  <a:pt x="36" y="113"/>
                  <a:pt x="34" y="112"/>
                </a:cubicBezTo>
                <a:cubicBezTo>
                  <a:pt x="3" y="90"/>
                  <a:pt x="3" y="90"/>
                  <a:pt x="3" y="90"/>
                </a:cubicBezTo>
                <a:cubicBezTo>
                  <a:pt x="1" y="89"/>
                  <a:pt x="0" y="88"/>
                  <a:pt x="0" y="86"/>
                </a:cubicBezTo>
                <a:cubicBezTo>
                  <a:pt x="0" y="85"/>
                  <a:pt x="1" y="83"/>
                  <a:pt x="3" y="81"/>
                </a:cubicBezTo>
                <a:cubicBezTo>
                  <a:pt x="34" y="60"/>
                  <a:pt x="34" y="60"/>
                  <a:pt x="34" y="60"/>
                </a:cubicBezTo>
                <a:cubicBezTo>
                  <a:pt x="36" y="59"/>
                  <a:pt x="38" y="58"/>
                  <a:pt x="41" y="57"/>
                </a:cubicBezTo>
                <a:cubicBezTo>
                  <a:pt x="44" y="56"/>
                  <a:pt x="46" y="55"/>
                  <a:pt x="48" y="55"/>
                </a:cubicBezTo>
                <a:cubicBezTo>
                  <a:pt x="96" y="55"/>
                  <a:pt x="96" y="55"/>
                  <a:pt x="96" y="55"/>
                </a:cubicBezTo>
                <a:cubicBezTo>
                  <a:pt x="96" y="5"/>
                  <a:pt x="96" y="5"/>
                  <a:pt x="96" y="5"/>
                </a:cubicBezTo>
                <a:cubicBezTo>
                  <a:pt x="96" y="2"/>
                  <a:pt x="98" y="0"/>
                  <a:pt x="101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8" y="2"/>
                  <a:pt x="118" y="5"/>
                </a:cubicBezTo>
                <a:close/>
                <a:moveTo>
                  <a:pt x="266" y="60"/>
                </a:moveTo>
                <a:cubicBezTo>
                  <a:pt x="266" y="61"/>
                  <a:pt x="265" y="63"/>
                  <a:pt x="262" y="64"/>
                </a:cubicBezTo>
                <a:cubicBezTo>
                  <a:pt x="231" y="86"/>
                  <a:pt x="231" y="86"/>
                  <a:pt x="231" y="86"/>
                </a:cubicBezTo>
                <a:cubicBezTo>
                  <a:pt x="229" y="87"/>
                  <a:pt x="227" y="88"/>
                  <a:pt x="224" y="89"/>
                </a:cubicBezTo>
                <a:cubicBezTo>
                  <a:pt x="222" y="89"/>
                  <a:pt x="219" y="90"/>
                  <a:pt x="217" y="90"/>
                </a:cubicBezTo>
                <a:cubicBezTo>
                  <a:pt x="137" y="90"/>
                  <a:pt x="137" y="90"/>
                  <a:pt x="137" y="90"/>
                </a:cubicBezTo>
                <a:cubicBezTo>
                  <a:pt x="126" y="29"/>
                  <a:pt x="126" y="29"/>
                  <a:pt x="126" y="29"/>
                </a:cubicBezTo>
                <a:cubicBezTo>
                  <a:pt x="217" y="29"/>
                  <a:pt x="217" y="29"/>
                  <a:pt x="217" y="29"/>
                </a:cubicBezTo>
                <a:cubicBezTo>
                  <a:pt x="219" y="29"/>
                  <a:pt x="222" y="29"/>
                  <a:pt x="224" y="31"/>
                </a:cubicBezTo>
                <a:cubicBezTo>
                  <a:pt x="227" y="31"/>
                  <a:pt x="229" y="32"/>
                  <a:pt x="231" y="34"/>
                </a:cubicBezTo>
                <a:cubicBezTo>
                  <a:pt x="262" y="55"/>
                  <a:pt x="262" y="55"/>
                  <a:pt x="262" y="55"/>
                </a:cubicBezTo>
                <a:cubicBezTo>
                  <a:pt x="265" y="57"/>
                  <a:pt x="266" y="58"/>
                  <a:pt x="266" y="6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바른돋움OTFPro 1" panose="02000300000000000000" pitchFamily="50" charset="-127"/>
            </a:endParaRPr>
          </a:p>
        </p:txBody>
      </p:sp>
      <p:sp>
        <p:nvSpPr>
          <p:cNvPr id="13" name="Shape 74">
            <a:extLst>
              <a:ext uri="{FF2B5EF4-FFF2-40B4-BE49-F238E27FC236}">
                <a16:creationId xmlns:a16="http://schemas.microsoft.com/office/drawing/2014/main" id="{C50DD6A4-7BC2-D9EF-8FE9-8297301292B2}"/>
              </a:ext>
            </a:extLst>
          </p:cNvPr>
          <p:cNvSpPr txBox="1"/>
          <p:nvPr/>
        </p:nvSpPr>
        <p:spPr>
          <a:xfrm>
            <a:off x="775293" y="1838127"/>
            <a:ext cx="3219189" cy="3488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0070C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Century Gothic"/>
                <a:sym typeface="Century Gothic"/>
              </a:rPr>
              <a:t>2. </a:t>
            </a:r>
            <a:r>
              <a:rPr lang="ko-KR" altLang="en-US" sz="3200">
                <a:solidFill>
                  <a:srgbClr val="0070C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Century Gothic"/>
                <a:sym typeface="Century Gothic"/>
              </a:rPr>
              <a:t>프로그램 소개</a:t>
            </a:r>
            <a:endParaRPr lang="en-US" altLang="ko-KR" sz="3200">
              <a:solidFill>
                <a:srgbClr val="0070C0"/>
              </a:solidFill>
              <a:latin typeface="바른돋움OTFPro 1" panose="02000300000000000000" pitchFamily="50" charset="-127"/>
              <a:ea typeface="바른돋움OTFPro 1" panose="02000300000000000000" pitchFamily="50" charset="-127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070C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Century Gothic"/>
                <a:sym typeface="Century Gothic"/>
              </a:rPr>
              <a:t>  1) </a:t>
            </a:r>
            <a:r>
              <a:rPr lang="ko-KR" altLang="en-US" sz="2400">
                <a:solidFill>
                  <a:srgbClr val="0070C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Century Gothic"/>
                <a:sym typeface="Century Gothic"/>
              </a:rPr>
              <a:t>초기 화면 구성</a:t>
            </a:r>
            <a:endParaRPr lang="en-US" altLang="ko-KR" sz="2400">
              <a:solidFill>
                <a:srgbClr val="0070C0"/>
              </a:solidFill>
              <a:latin typeface="바른돋움OTFPro 1" panose="02000300000000000000" pitchFamily="50" charset="-127"/>
              <a:ea typeface="바른돋움OTFPro 1" panose="02000300000000000000" pitchFamily="50" charset="-127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ko-KR" sz="2400">
                <a:solidFill>
                  <a:srgbClr val="0070C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Century Gothic"/>
                <a:sym typeface="Century Gothic"/>
              </a:rPr>
              <a:t>  2) </a:t>
            </a:r>
            <a:r>
              <a:rPr lang="ko-KR" altLang="en-US" sz="2400">
                <a:solidFill>
                  <a:srgbClr val="0070C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Century Gothic"/>
                <a:sym typeface="Century Gothic"/>
              </a:rPr>
              <a:t>작업 자세 분석</a:t>
            </a:r>
            <a:endParaRPr lang="en-US" altLang="ko-KR" sz="2400">
              <a:solidFill>
                <a:srgbClr val="0070C0"/>
              </a:solidFill>
              <a:latin typeface="바른돋움OTFPro 1" panose="02000300000000000000" pitchFamily="50" charset="-127"/>
              <a:ea typeface="바른돋움OTFPro 1" panose="02000300000000000000" pitchFamily="50" charset="-127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ko-KR" sz="2400">
                <a:solidFill>
                  <a:srgbClr val="0070C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Century Gothic"/>
                <a:sym typeface="Century Gothic"/>
              </a:rPr>
              <a:t>  3) </a:t>
            </a:r>
            <a:r>
              <a:rPr lang="ko-KR" altLang="en-US" sz="2400">
                <a:solidFill>
                  <a:srgbClr val="0070C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Century Gothic"/>
                <a:sym typeface="Century Gothic"/>
              </a:rPr>
              <a:t>사후분석</a:t>
            </a:r>
            <a:endParaRPr lang="en-US" altLang="ko-KR" sz="2400">
              <a:solidFill>
                <a:srgbClr val="0070C0"/>
              </a:solidFill>
              <a:latin typeface="바른돋움OTFPro 1" panose="02000300000000000000" pitchFamily="50" charset="-127"/>
              <a:ea typeface="바른돋움OTFPro 1" panose="02000300000000000000" pitchFamily="50" charset="-127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ko-KR" sz="2400">
                <a:solidFill>
                  <a:srgbClr val="0070C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Century Gothic"/>
                <a:sym typeface="Century Gothic"/>
              </a:rPr>
              <a:t>  4) </a:t>
            </a:r>
            <a:r>
              <a:rPr lang="ko-KR" altLang="en-US" sz="2400">
                <a:solidFill>
                  <a:srgbClr val="0070C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Century Gothic"/>
                <a:sym typeface="Century Gothic"/>
              </a:rPr>
              <a:t>작업 자세 개선</a:t>
            </a:r>
            <a:endParaRPr lang="en-US" altLang="ko-KR" sz="2400">
              <a:solidFill>
                <a:srgbClr val="0070C0"/>
              </a:solidFill>
              <a:latin typeface="바른돋움OTFPro 1" panose="02000300000000000000" pitchFamily="50" charset="-127"/>
              <a:ea typeface="바른돋움OTFPro 1" panose="02000300000000000000" pitchFamily="50" charset="-127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3200">
              <a:solidFill>
                <a:srgbClr val="0070C0"/>
              </a:solidFill>
              <a:latin typeface="바른돋움OTFPro 1" panose="02000300000000000000" pitchFamily="50" charset="-127"/>
              <a:ea typeface="바른돋움OTFPro 1" panose="02000300000000000000" pitchFamily="50" charset="-127"/>
              <a:cs typeface="Century Gothic"/>
              <a:sym typeface="Century Gothic"/>
            </a:endParaRPr>
          </a:p>
        </p:txBody>
      </p:sp>
      <p:sp>
        <p:nvSpPr>
          <p:cNvPr id="14" name="Shape 74">
            <a:extLst>
              <a:ext uri="{FF2B5EF4-FFF2-40B4-BE49-F238E27FC236}">
                <a16:creationId xmlns:a16="http://schemas.microsoft.com/office/drawing/2014/main" id="{2709025E-92EB-36D2-1581-B70E6B308708}"/>
              </a:ext>
            </a:extLst>
          </p:cNvPr>
          <p:cNvSpPr txBox="1"/>
          <p:nvPr/>
        </p:nvSpPr>
        <p:spPr>
          <a:xfrm>
            <a:off x="775293" y="4322100"/>
            <a:ext cx="3741288" cy="3488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0070C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Century Gothic"/>
                <a:sym typeface="Century Gothic"/>
              </a:rPr>
              <a:t>3. </a:t>
            </a:r>
            <a:r>
              <a:rPr lang="ko-KR" altLang="en-US" sz="3200">
                <a:solidFill>
                  <a:srgbClr val="0070C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Century Gothic"/>
                <a:sym typeface="Century Gothic"/>
              </a:rPr>
              <a:t>결 론</a:t>
            </a:r>
            <a:endParaRPr lang="en-US" sz="3200">
              <a:solidFill>
                <a:srgbClr val="0070C0"/>
              </a:solidFill>
              <a:latin typeface="바른돋움OTFPro 1" panose="02000300000000000000" pitchFamily="50" charset="-127"/>
              <a:ea typeface="바른돋움OTFPro 1" panose="02000300000000000000" pitchFamily="50" charset="-127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2341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ko-KR" sz="3200">
                <a:solidFill>
                  <a:srgbClr val="0070C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Century Gothic"/>
                <a:sym typeface="Century Gothic"/>
              </a:rPr>
              <a:t>1. </a:t>
            </a:r>
            <a:r>
              <a:rPr lang="ko-KR" altLang="en-US" sz="3200">
                <a:solidFill>
                  <a:srgbClr val="0070C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Century Gothic"/>
                <a:sym typeface="Century Gothic"/>
              </a:rPr>
              <a:t>개발 배경 및 목적</a:t>
            </a:r>
            <a:endParaRPr lang="en-US" altLang="ko-KR" sz="3200">
              <a:solidFill>
                <a:srgbClr val="0070C0"/>
              </a:solidFill>
              <a:latin typeface="바른돋움OTFPro 1" panose="02000300000000000000" pitchFamily="50" charset="-127"/>
              <a:ea typeface="바른돋움OTFPro 1" panose="02000300000000000000" pitchFamily="50" charset="-127"/>
              <a:cs typeface="Century Gothic"/>
              <a:sym typeface="Century Gothic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E2220F6-EB20-4F19-B0FB-3D1E98480A81}"/>
              </a:ext>
            </a:extLst>
          </p:cNvPr>
          <p:cNvCxnSpPr>
            <a:cxnSpLocks/>
          </p:cNvCxnSpPr>
          <p:nvPr/>
        </p:nvCxnSpPr>
        <p:spPr>
          <a:xfrm>
            <a:off x="582574" y="2804111"/>
            <a:ext cx="0" cy="46166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017BA6-95F4-3540-F68E-43A47FE6C8FB}"/>
              </a:ext>
            </a:extLst>
          </p:cNvPr>
          <p:cNvSpPr txBox="1"/>
          <p:nvPr/>
        </p:nvSpPr>
        <p:spPr>
          <a:xfrm>
            <a:off x="734974" y="2832094"/>
            <a:ext cx="84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개발 필요성</a:t>
            </a:r>
            <a:endParaRPr lang="id-ID" sz="2000" b="1">
              <a:latin typeface="바른돋움OTFPro 1" panose="020003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47C391-9E47-1F40-BF7C-F382A2A21F3C}"/>
              </a:ext>
            </a:extLst>
          </p:cNvPr>
          <p:cNvSpPr txBox="1"/>
          <p:nvPr/>
        </p:nvSpPr>
        <p:spPr>
          <a:xfrm>
            <a:off x="582574" y="3181698"/>
            <a:ext cx="10515732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여러 산업 현장에서 관절에 부담되는 불편한 작업자세로 인해 많은 작업자가 고통받음</a:t>
            </a:r>
            <a:endParaRPr lang="en-US" altLang="ko-KR" sz="160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작업부담으로 인해 작업자의 신체활동 저하</a:t>
            </a:r>
            <a:r>
              <a:rPr lang="en-US" altLang="ko-KR" sz="16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 </a:t>
            </a:r>
            <a:r>
              <a:rPr lang="ko-KR" altLang="en-US" sz="16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결근 등으로 인한 노동력 상실</a:t>
            </a:r>
            <a:r>
              <a:rPr lang="en-US" altLang="ko-KR" sz="16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 </a:t>
            </a:r>
            <a:r>
              <a:rPr lang="ko-KR" altLang="en-US" sz="16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작업의 질 저하 </a:t>
            </a:r>
            <a:endParaRPr lang="en-US" altLang="ko-KR" sz="160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시간적으로 별도의 유해요인 조사에 대한 부담</a:t>
            </a:r>
            <a:r>
              <a:rPr lang="en-US" altLang="ko-KR" sz="16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+ </a:t>
            </a:r>
            <a:r>
              <a:rPr lang="ko-KR" altLang="en-US" sz="16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경제적으로 측정장비 및 전문가 의뢰에 따른 비용 발생 </a:t>
            </a:r>
            <a:endParaRPr lang="en-US" altLang="ko-KR" sz="160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08CA288-3380-6C35-5104-C7D30C48F7C1}"/>
              </a:ext>
            </a:extLst>
          </p:cNvPr>
          <p:cNvSpPr/>
          <p:nvPr/>
        </p:nvSpPr>
        <p:spPr>
          <a:xfrm>
            <a:off x="924735" y="4979902"/>
            <a:ext cx="1185133" cy="52130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F8F02-0EE4-96EA-4B5B-558B48083B2E}"/>
              </a:ext>
            </a:extLst>
          </p:cNvPr>
          <p:cNvSpPr txBox="1"/>
          <p:nvPr/>
        </p:nvSpPr>
        <p:spPr>
          <a:xfrm>
            <a:off x="2219140" y="4979902"/>
            <a:ext cx="7254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사회</a:t>
            </a:r>
            <a:r>
              <a:rPr lang="en-US" altLang="ko-KR" b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/</a:t>
            </a:r>
            <a:r>
              <a:rPr lang="ko-KR" altLang="en-US" b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경제적 비용 절감 및 작업자의 작업자세 개선 필요</a:t>
            </a:r>
            <a:endParaRPr lang="en-US" altLang="ko-KR" b="1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ko-KR" altLang="en-US" b="1">
                <a:solidFill>
                  <a:srgbClr val="FF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따라서</a:t>
            </a:r>
            <a:r>
              <a:rPr lang="en-US" altLang="ko-KR" b="1">
                <a:solidFill>
                  <a:srgbClr val="FF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 </a:t>
            </a:r>
            <a:r>
              <a:rPr lang="ko-KR" altLang="en-US" b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근골격계 부담작업 평가를 위한 보조프로그램의 필요성을 느낌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6D4A33-DC81-3AF2-CB90-C03BABB59D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2252"/>
            <a:ext cx="11357112" cy="436908"/>
          </a:xfrm>
        </p:spPr>
        <p:txBody>
          <a:bodyPr>
            <a:normAutofit/>
          </a:bodyPr>
          <a:lstStyle/>
          <a:p>
            <a:r>
              <a:rPr lang="ko-KR" altLang="en-US" sz="1400">
                <a:solidFill>
                  <a:schemeClr val="tx2">
                    <a:lumMod val="20000"/>
                    <a:lumOff val="80000"/>
                  </a:schemeClr>
                </a:solidFill>
              </a:rPr>
              <a:t>개발 목표 및 필요성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51834-D236-C73D-4B81-2A8568C5F277}"/>
              </a:ext>
            </a:extLst>
          </p:cNvPr>
          <p:cNvSpPr txBox="1"/>
          <p:nvPr/>
        </p:nvSpPr>
        <p:spPr>
          <a:xfrm>
            <a:off x="694694" y="1399716"/>
            <a:ext cx="8057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근골격계 </a:t>
            </a:r>
            <a:r>
              <a:rPr lang="ko-KR" altLang="en-US" sz="2000" b="1" err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부담작업이란</a:t>
            </a:r>
            <a:r>
              <a:rPr lang="en-US" altLang="ko-KR" sz="2000" b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?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9D8429E-692F-1756-ABAE-14A531D9302C}"/>
              </a:ext>
            </a:extLst>
          </p:cNvPr>
          <p:cNvCxnSpPr>
            <a:cxnSpLocks/>
          </p:cNvCxnSpPr>
          <p:nvPr/>
        </p:nvCxnSpPr>
        <p:spPr>
          <a:xfrm>
            <a:off x="582574" y="1459160"/>
            <a:ext cx="0" cy="394897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6E1C608-FA55-BE54-A1FA-52F4465732AD}"/>
              </a:ext>
            </a:extLst>
          </p:cNvPr>
          <p:cNvSpPr txBox="1"/>
          <p:nvPr/>
        </p:nvSpPr>
        <p:spPr>
          <a:xfrm>
            <a:off x="633884" y="1802136"/>
            <a:ext cx="80954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작업량</a:t>
            </a:r>
            <a:r>
              <a:rPr lang="en-US" altLang="ko-KR" sz="1600" kern="0" spc="0">
                <a:solidFill>
                  <a:srgbClr val="000000"/>
                </a:solidFill>
                <a:effectLst/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·</a:t>
            </a:r>
            <a:r>
              <a:rPr lang="ko-KR" altLang="en-US" sz="1600" kern="0" spc="0">
                <a:solidFill>
                  <a:srgbClr val="000000"/>
                </a:solidFill>
                <a:effectLst/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작업속도</a:t>
            </a:r>
            <a:r>
              <a:rPr lang="en-US" altLang="ko-KR" sz="1600" kern="0" spc="0">
                <a:solidFill>
                  <a:srgbClr val="000000"/>
                </a:solidFill>
                <a:effectLst/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·</a:t>
            </a:r>
            <a:r>
              <a:rPr lang="ko-KR" altLang="en-US" sz="1600" kern="0" spc="0">
                <a:solidFill>
                  <a:srgbClr val="000000"/>
                </a:solidFill>
                <a:effectLst/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작업강도 및 작업장 구조 등에 따라 고용노동부장관이 정하여 고시하는 작업</a:t>
            </a:r>
            <a:endParaRPr lang="en-US" altLang="ko-KR" sz="1600" kern="0">
              <a:solidFill>
                <a:srgbClr val="000000"/>
              </a:solidFill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en-US" altLang="ko-KR" sz="1600" kern="0">
                <a:solidFill>
                  <a:srgbClr val="00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(</a:t>
            </a:r>
            <a:r>
              <a:rPr lang="ko-KR" altLang="en-US" sz="1600" kern="0">
                <a:solidFill>
                  <a:srgbClr val="00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산업안전보건기준에 관한 규칙 제</a:t>
            </a:r>
            <a:r>
              <a:rPr lang="en-US" altLang="ko-KR" sz="1600" kern="0">
                <a:solidFill>
                  <a:srgbClr val="00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656</a:t>
            </a:r>
            <a:r>
              <a:rPr lang="ko-KR" altLang="en-US" sz="1600" kern="0">
                <a:solidFill>
                  <a:srgbClr val="00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조 제</a:t>
            </a:r>
            <a:r>
              <a:rPr lang="en-US" altLang="ko-KR" sz="1600" kern="0">
                <a:solidFill>
                  <a:srgbClr val="00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1</a:t>
            </a:r>
            <a:r>
              <a:rPr lang="ko-KR" altLang="en-US" sz="1600" kern="0">
                <a:solidFill>
                  <a:srgbClr val="00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호</a:t>
            </a:r>
            <a:r>
              <a:rPr lang="en-US" altLang="ko-KR" sz="1600" kern="0">
                <a:solidFill>
                  <a:srgbClr val="00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)</a:t>
            </a:r>
          </a:p>
          <a:p>
            <a:endParaRPr lang="ko-KR" altLang="en-US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37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ko-KR" sz="3200">
                <a:solidFill>
                  <a:srgbClr val="0070C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Century Gothic"/>
                <a:sym typeface="Century Gothic"/>
              </a:rPr>
              <a:t>1. </a:t>
            </a:r>
            <a:r>
              <a:rPr lang="ko-KR" altLang="en-US" sz="3200">
                <a:solidFill>
                  <a:srgbClr val="0070C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Century Gothic"/>
                <a:sym typeface="Century Gothic"/>
              </a:rPr>
              <a:t>개발 배경 및 목적</a:t>
            </a:r>
            <a:endParaRPr lang="en-US" altLang="ko-KR" sz="3200">
              <a:solidFill>
                <a:srgbClr val="0070C0"/>
              </a:solidFill>
              <a:latin typeface="바른돋움OTFPro 1" panose="02000300000000000000" pitchFamily="50" charset="-127"/>
              <a:ea typeface="바른돋움OTFPro 1" panose="02000300000000000000" pitchFamily="50" charset="-127"/>
              <a:cs typeface="Century Gothic"/>
              <a:sym typeface="Century Gothi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39EF5-4C19-46B5-8433-C90BE893CDB4}"/>
              </a:ext>
            </a:extLst>
          </p:cNvPr>
          <p:cNvSpPr txBox="1"/>
          <p:nvPr/>
        </p:nvSpPr>
        <p:spPr>
          <a:xfrm>
            <a:off x="663258" y="1578274"/>
            <a:ext cx="2079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동작분석 방법</a:t>
            </a:r>
            <a:endParaRPr lang="en-US" altLang="ko-KR" sz="2400" b="1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40318" y="1578274"/>
            <a:ext cx="0" cy="46166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B2DA040E-EF9C-D0EA-FE79-27671863F0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>
                <a:solidFill>
                  <a:schemeClr val="tx2">
                    <a:lumMod val="20000"/>
                    <a:lumOff val="80000"/>
                  </a:schemeClr>
                </a:solidFill>
              </a:rPr>
              <a:t>RULA</a:t>
            </a:r>
            <a:r>
              <a:rPr lang="ko-KR" altLang="en-US" sz="1400">
                <a:solidFill>
                  <a:schemeClr val="tx2">
                    <a:lumMod val="20000"/>
                    <a:lumOff val="80000"/>
                  </a:schemeClr>
                </a:solidFill>
              </a:rPr>
              <a:t>란</a:t>
            </a:r>
            <a:r>
              <a:rPr lang="en-US" altLang="ko-KR" sz="1400">
                <a:solidFill>
                  <a:schemeClr val="tx2">
                    <a:lumMod val="20000"/>
                    <a:lumOff val="80000"/>
                  </a:schemeClr>
                </a:solidFill>
              </a:rPr>
              <a:t>?</a:t>
            </a:r>
            <a:endParaRPr lang="id-ID" altLang="ko-KR" sz="14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D3C327-6E4E-A548-0FC5-252B6BE9F89E}"/>
              </a:ext>
            </a:extLst>
          </p:cNvPr>
          <p:cNvSpPr txBox="1"/>
          <p:nvPr/>
        </p:nvSpPr>
        <p:spPr>
          <a:xfrm>
            <a:off x="640318" y="3118596"/>
            <a:ext cx="458482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What is </a:t>
            </a:r>
            <a:r>
              <a:rPr lang="en-US" altLang="ko-KR" sz="2000" b="1">
                <a:solidFill>
                  <a:srgbClr val="FF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RULA</a:t>
            </a:r>
            <a:r>
              <a:rPr lang="en-US" altLang="ko-KR" sz="2000" b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?</a:t>
            </a:r>
          </a:p>
          <a:p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: </a:t>
            </a:r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어깨</a:t>
            </a:r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 </a:t>
            </a:r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팔목</a:t>
            </a:r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 </a:t>
            </a:r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손목</a:t>
            </a:r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 </a:t>
            </a:r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목 등 상체에</a:t>
            </a:r>
            <a:endParaRPr lang="en-US" altLang="ko-KR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 초점을 맞추어 작업부하를</a:t>
            </a:r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</a:t>
            </a:r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평가하는 방법으로</a:t>
            </a:r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</a:t>
            </a:r>
          </a:p>
          <a:p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 쉽고 빠르게 평가하기 위해 개발</a:t>
            </a:r>
            <a:endParaRPr lang="en-US" altLang="ko-KR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4671D7-0549-D568-04F1-3986397EBE87}"/>
              </a:ext>
            </a:extLst>
          </p:cNvPr>
          <p:cNvSpPr txBox="1"/>
          <p:nvPr/>
        </p:nvSpPr>
        <p:spPr>
          <a:xfrm>
            <a:off x="663257" y="2343733"/>
            <a:ext cx="677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RULA</a:t>
            </a:r>
            <a:r>
              <a:rPr lang="ko-KR" altLang="en-US" b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를 동작분석 평가체계로 채택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2119E-74F1-FA80-A0B1-7D6A6556353C}"/>
              </a:ext>
            </a:extLst>
          </p:cNvPr>
          <p:cNvSpPr txBox="1"/>
          <p:nvPr/>
        </p:nvSpPr>
        <p:spPr>
          <a:xfrm>
            <a:off x="6696871" y="1578274"/>
            <a:ext cx="3571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RULA</a:t>
            </a:r>
            <a:r>
              <a:rPr lang="ko-KR" altLang="en-US" sz="2400" b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의 점수 계산 방법</a:t>
            </a:r>
            <a:endParaRPr lang="en-US" altLang="ko-KR" sz="2400" b="1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BDFAA4-A8A9-A7D5-4E49-7EDD21769887}"/>
              </a:ext>
            </a:extLst>
          </p:cNvPr>
          <p:cNvCxnSpPr>
            <a:cxnSpLocks/>
          </p:cNvCxnSpPr>
          <p:nvPr/>
        </p:nvCxnSpPr>
        <p:spPr>
          <a:xfrm>
            <a:off x="6593249" y="1577788"/>
            <a:ext cx="0" cy="46166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A7FC84-3F96-D98D-09B1-B4843D82EBC7}"/>
              </a:ext>
            </a:extLst>
          </p:cNvPr>
          <p:cNvGrpSpPr/>
          <p:nvPr/>
        </p:nvGrpSpPr>
        <p:grpSpPr>
          <a:xfrm>
            <a:off x="298364" y="4767617"/>
            <a:ext cx="5188562" cy="748848"/>
            <a:chOff x="112238" y="4878309"/>
            <a:chExt cx="5400411" cy="77431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7EFA500-2827-CB6C-5573-DF47F938E569}"/>
                </a:ext>
              </a:extLst>
            </p:cNvPr>
            <p:cNvSpPr/>
            <p:nvPr/>
          </p:nvSpPr>
          <p:spPr>
            <a:xfrm>
              <a:off x="112238" y="4890189"/>
              <a:ext cx="1520620" cy="762431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작업자세</a:t>
              </a:r>
              <a:endParaRPr lang="en-US" altLang="ko-KR" sz="1600"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관찰 및 기록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BE254F5-40D0-2F16-29B7-6E4798E20274}"/>
                </a:ext>
              </a:extLst>
            </p:cNvPr>
            <p:cNvSpPr/>
            <p:nvPr/>
          </p:nvSpPr>
          <p:spPr>
            <a:xfrm>
              <a:off x="2052133" y="4890189"/>
              <a:ext cx="1520620" cy="762431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포괄적인 값</a:t>
              </a:r>
              <a:endParaRPr lang="en-US" altLang="ko-KR" sz="1600"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결정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11B5C74-4E50-A2D0-3A4D-A4C4664C0F1E}"/>
                </a:ext>
              </a:extLst>
            </p:cNvPr>
            <p:cNvSpPr/>
            <p:nvPr/>
          </p:nvSpPr>
          <p:spPr>
            <a:xfrm>
              <a:off x="3992029" y="4878309"/>
              <a:ext cx="1520620" cy="762430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작업부하수준</a:t>
              </a:r>
              <a:endParaRPr lang="en-US" altLang="ko-KR" sz="1600"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결정</a:t>
              </a:r>
            </a:p>
          </p:txBody>
        </p:sp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DF2F58C8-5ADB-C0FA-A78D-D203CBBC4F2D}"/>
                </a:ext>
              </a:extLst>
            </p:cNvPr>
            <p:cNvSpPr/>
            <p:nvPr/>
          </p:nvSpPr>
          <p:spPr>
            <a:xfrm rot="16200000">
              <a:off x="1736943" y="5162384"/>
              <a:ext cx="211106" cy="19427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</p:txBody>
        </p:sp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A790C29C-EC1B-EF88-F72D-F2EB5CDC1A03}"/>
                </a:ext>
              </a:extLst>
            </p:cNvPr>
            <p:cNvSpPr/>
            <p:nvPr/>
          </p:nvSpPr>
          <p:spPr>
            <a:xfrm rot="16200000">
              <a:off x="3676838" y="5174264"/>
              <a:ext cx="211106" cy="19427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1142607-A468-0BD0-7638-4778C9B017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" r="1428"/>
          <a:stretch/>
        </p:blipFill>
        <p:spPr>
          <a:xfrm>
            <a:off x="6184496" y="2343733"/>
            <a:ext cx="5823949" cy="353615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B0C22F-6FA0-A11D-42BE-96EF8FA85522}"/>
              </a:ext>
            </a:extLst>
          </p:cNvPr>
          <p:cNvSpPr/>
          <p:nvPr/>
        </p:nvSpPr>
        <p:spPr>
          <a:xfrm>
            <a:off x="5764431" y="1161307"/>
            <a:ext cx="148690" cy="52386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68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ko-KR" sz="3200">
                <a:solidFill>
                  <a:srgbClr val="0070C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Century Gothic"/>
                <a:sym typeface="Century Gothic"/>
              </a:rPr>
              <a:t>1. </a:t>
            </a:r>
            <a:r>
              <a:rPr lang="ko-KR" altLang="en-US" sz="3200">
                <a:solidFill>
                  <a:srgbClr val="0070C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Century Gothic"/>
                <a:sym typeface="Century Gothic"/>
              </a:rPr>
              <a:t>개발 배경 및 목적</a:t>
            </a:r>
            <a:endParaRPr lang="en-US" altLang="ko-KR" sz="3200">
              <a:solidFill>
                <a:srgbClr val="0070C0"/>
              </a:solidFill>
              <a:latin typeface="바른돋움OTFPro 1" panose="02000300000000000000" pitchFamily="50" charset="-127"/>
              <a:ea typeface="바른돋움OTFPro 1" panose="02000300000000000000" pitchFamily="50" charset="-127"/>
              <a:cs typeface="Century Gothic"/>
              <a:sym typeface="Century Gothic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ko-KR" altLang="en-US" sz="1400">
                <a:solidFill>
                  <a:schemeClr val="tx2">
                    <a:lumMod val="20000"/>
                    <a:lumOff val="80000"/>
                  </a:schemeClr>
                </a:solidFill>
              </a:rPr>
              <a:t>현재 </a:t>
            </a:r>
            <a:r>
              <a:rPr lang="en-US" altLang="ko-KR" sz="1400">
                <a:solidFill>
                  <a:schemeClr val="tx2">
                    <a:lumMod val="20000"/>
                    <a:lumOff val="80000"/>
                  </a:schemeClr>
                </a:solidFill>
              </a:rPr>
              <a:t>RULA </a:t>
            </a:r>
            <a:r>
              <a:rPr lang="ko-KR" altLang="en-US" sz="1400">
                <a:solidFill>
                  <a:schemeClr val="tx2">
                    <a:lumMod val="20000"/>
                    <a:lumOff val="80000"/>
                  </a:schemeClr>
                </a:solidFill>
              </a:rPr>
              <a:t>측정 방법의 문제점</a:t>
            </a:r>
            <a:endParaRPr lang="id-ID" altLang="ko-KR" sz="14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2D7769-95FE-9E61-41AD-96C7E89EF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3" b="70960" l="455" r="96061">
                        <a14:foregroundMark x1="62121" y1="64141" x2="95758" y2="46465"/>
                        <a14:foregroundMark x1="95758" y1="46465" x2="92424" y2="30556"/>
                        <a14:foregroundMark x1="92424" y1="30556" x2="79848" y2="19949"/>
                        <a14:foregroundMark x1="79848" y1="19949" x2="64848" y2="18182"/>
                        <a14:foregroundMark x1="64848" y1="18182" x2="57121" y2="20960"/>
                        <a14:foregroundMark x1="58788" y1="20960" x2="86970" y2="17929"/>
                        <a14:foregroundMark x1="86970" y1="17929" x2="94242" y2="24495"/>
                        <a14:foregroundMark x1="94242" y1="24495" x2="94697" y2="44697"/>
                        <a14:foregroundMark x1="94697" y1="44697" x2="91061" y2="61869"/>
                        <a14:foregroundMark x1="91061" y1="61869" x2="69697" y2="65657"/>
                        <a14:foregroundMark x1="69697" y1="65657" x2="68030" y2="64394"/>
                        <a14:foregroundMark x1="78788" y1="32071" x2="65000" y2="47222"/>
                        <a14:foregroundMark x1="66970" y1="30303" x2="60758" y2="42424"/>
                        <a14:foregroundMark x1="60758" y1="42424" x2="59091" y2="55051"/>
                        <a14:foregroundMark x1="59091" y1="55051" x2="59545" y2="56061"/>
                        <a14:foregroundMark x1="55455" y1="70707" x2="64394" y2="68939"/>
                        <a14:foregroundMark x1="64394" y1="68939" x2="75909" y2="69192"/>
                        <a14:foregroundMark x1="75909" y1="69192" x2="96818" y2="65404"/>
                        <a14:foregroundMark x1="96818" y1="65404" x2="96212" y2="27020"/>
                        <a14:foregroundMark x1="96212" y1="27020" x2="89242" y2="14141"/>
                        <a14:foregroundMark x1="89242" y1="14141" x2="56667" y2="12374"/>
                        <a14:foregroundMark x1="97576" y1="14141" x2="99091" y2="61616"/>
                        <a14:foregroundMark x1="99091" y1="61616" x2="92121" y2="69949"/>
                        <a14:foregroundMark x1="92121" y1="69949" x2="73788" y2="69444"/>
                        <a14:foregroundMark x1="47121" y1="51263" x2="32424" y2="50505"/>
                        <a14:foregroundMark x1="32424" y1="50505" x2="19394" y2="24495"/>
                        <a14:foregroundMark x1="19394" y1="24495" x2="38939" y2="41414"/>
                        <a14:foregroundMark x1="38939" y1="41414" x2="16970" y2="55303"/>
                        <a14:foregroundMark x1="16970" y1="55303" x2="20606" y2="42677"/>
                        <a14:foregroundMark x1="20606" y1="42677" x2="26212" y2="44192"/>
                        <a14:foregroundMark x1="31515" y1="63636" x2="19091" y2="61364"/>
                        <a14:foregroundMark x1="19091" y1="61364" x2="9848" y2="46212"/>
                        <a14:foregroundMark x1="9848" y1="46212" x2="28030" y2="32071"/>
                        <a14:foregroundMark x1="28030" y1="32071" x2="39545" y2="39646"/>
                        <a14:foregroundMark x1="39545" y1="39646" x2="40455" y2="41414"/>
                        <a14:foregroundMark x1="39394" y1="26768" x2="4394" y2="26515"/>
                        <a14:foregroundMark x1="4394" y1="26515" x2="2273" y2="39646"/>
                        <a14:foregroundMark x1="3182" y1="15657" x2="455" y2="32071"/>
                        <a14:foregroundMark x1="455" y1="32071" x2="2121" y2="69949"/>
                        <a14:foregroundMark x1="2273" y1="70960" x2="42273" y2="67929"/>
                        <a14:foregroundMark x1="39697" y1="67929" x2="31061" y2="62121"/>
                        <a14:foregroundMark x1="31061" y1="62121" x2="30152" y2="59596"/>
                        <a14:foregroundMark x1="2576" y1="22222" x2="23788" y2="13131"/>
                        <a14:foregroundMark x1="23788" y1="13131" x2="23788" y2="13131"/>
                        <a14:foregroundMark x1="21061" y1="12374" x2="4697" y2="13889"/>
                        <a14:foregroundMark x1="4697" y1="13889" x2="1818" y2="17424"/>
                        <a14:foregroundMark x1="1061" y1="18182" x2="1061" y2="29040"/>
                        <a14:foregroundMark x1="63788" y1="15404" x2="56667" y2="4798"/>
                        <a14:foregroundMark x1="56667" y1="4798" x2="53182" y2="10606"/>
                        <a14:foregroundMark x1="53333" y1="13384" x2="57727" y2="5808"/>
                        <a14:foregroundMark x1="55303" y1="9848" x2="55909" y2="9091"/>
                        <a14:foregroundMark x1="57424" y1="3283" x2="64242" y2="14141"/>
                        <a14:foregroundMark x1="64242" y1="14141" x2="65152" y2="14899"/>
                        <a14:foregroundMark x1="65303" y1="12121" x2="57424" y2="1768"/>
                        <a14:foregroundMark x1="57424" y1="1768" x2="57273" y2="253"/>
                        <a14:foregroundMark x1="58333" y1="758" x2="65303" y2="11111"/>
                        <a14:foregroundMark x1="63939" y1="10859" x2="57273" y2="2020"/>
                        <a14:foregroundMark x1="53182" y1="15657" x2="52879" y2="18939"/>
                        <a14:foregroundMark x1="61505" y1="4300" x2="60303" y2="2525"/>
                        <a14:foregroundMark x1="66970" y1="12374" x2="62508" y2="5783"/>
                        <a14:backgroundMark x1="63333" y1="3283" x2="60303" y2="0"/>
                        <a14:backgroundMark x1="61061" y1="1010" x2="60606" y2="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8047"/>
          <a:stretch/>
        </p:blipFill>
        <p:spPr bwMode="auto">
          <a:xfrm>
            <a:off x="460295" y="1457508"/>
            <a:ext cx="5564585" cy="240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42E3B4-9AB2-8296-D472-13FB38AB92A3}"/>
              </a:ext>
            </a:extLst>
          </p:cNvPr>
          <p:cNvSpPr txBox="1"/>
          <p:nvPr/>
        </p:nvSpPr>
        <p:spPr>
          <a:xfrm>
            <a:off x="490775" y="4754161"/>
            <a:ext cx="6527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현재 </a:t>
            </a:r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RULA</a:t>
            </a:r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는 전문가가 사진을 보고 각 부위별로 각도를 측정하여</a:t>
            </a:r>
            <a:endParaRPr lang="en-US" altLang="ko-KR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점수표에 대입해야 되는</a:t>
            </a:r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</a:t>
            </a:r>
            <a:r>
              <a:rPr lang="ko-KR" altLang="en-US">
                <a:solidFill>
                  <a:srgbClr val="FF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복잡한 과정을 거치는 문제점</a:t>
            </a:r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이 있음</a:t>
            </a:r>
          </a:p>
        </p:txBody>
      </p:sp>
      <p:pic>
        <p:nvPicPr>
          <p:cNvPr id="5" name="그림 4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F390BC7B-23E8-F0A5-DBE1-7ABB7A6B349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 t="6094" b="54960"/>
          <a:stretch/>
        </p:blipFill>
        <p:spPr>
          <a:xfrm>
            <a:off x="6842033" y="1019881"/>
            <a:ext cx="4699728" cy="16455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8F09A437-4323-3085-0B0F-76B133BBB0D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572000" y="1842645"/>
            <a:ext cx="2270033" cy="626625"/>
          </a:xfrm>
          <a:prstGeom prst="bentConnector3">
            <a:avLst>
              <a:gd name="adj1" fmla="val 7864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B4235AC9-9B91-52A8-C3BE-E84A4E1D36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"/>
          <a:stretch/>
        </p:blipFill>
        <p:spPr>
          <a:xfrm>
            <a:off x="7828987" y="3484160"/>
            <a:ext cx="3156260" cy="2908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523873-D871-558A-F979-D764DFD86586}"/>
              </a:ext>
            </a:extLst>
          </p:cNvPr>
          <p:cNvSpPr txBox="1"/>
          <p:nvPr/>
        </p:nvSpPr>
        <p:spPr>
          <a:xfrm>
            <a:off x="5131427" y="1446452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각도 측정 후 각도에 따른</a:t>
            </a:r>
            <a:endParaRPr lang="en-US" altLang="ko-KR" sz="100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ko-KR" altLang="en-US" sz="10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부위별 점수표에 대입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56A9EB-E267-532A-5B53-D31EB2267856}"/>
              </a:ext>
            </a:extLst>
          </p:cNvPr>
          <p:cNvSpPr txBox="1"/>
          <p:nvPr/>
        </p:nvSpPr>
        <p:spPr>
          <a:xfrm>
            <a:off x="9338642" y="2874729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부위별 점수를 도출한 후 </a:t>
            </a:r>
            <a:endParaRPr lang="en-US" altLang="ko-KR" sz="100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ko-KR" altLang="en-US" sz="10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그룹 점수표에 대입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D625BA1-1EBB-637F-C911-582B3371080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191897" y="2665408"/>
            <a:ext cx="0" cy="818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497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70455" y="476568"/>
            <a:ext cx="11357112" cy="562527"/>
          </a:xfrm>
        </p:spPr>
        <p:txBody>
          <a:bodyPr>
            <a:normAutofit fontScale="90000"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ko-KR" sz="3200">
                <a:solidFill>
                  <a:srgbClr val="0070C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Century Gothic"/>
                <a:sym typeface="Century Gothic"/>
              </a:rPr>
              <a:t>1. </a:t>
            </a:r>
            <a:r>
              <a:rPr lang="ko-KR" altLang="en-US" sz="3200">
                <a:solidFill>
                  <a:srgbClr val="0070C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Century Gothic"/>
                <a:sym typeface="Century Gothic"/>
              </a:rPr>
              <a:t>개발 배경 및 목적</a:t>
            </a:r>
            <a:endParaRPr lang="en-US" altLang="ko-KR" sz="3200">
              <a:solidFill>
                <a:srgbClr val="0070C0"/>
              </a:solidFill>
              <a:latin typeface="바른돋움OTFPro 1" panose="02000300000000000000" pitchFamily="50" charset="-127"/>
              <a:ea typeface="바른돋움OTFPro 1" panose="02000300000000000000" pitchFamily="50" charset="-127"/>
              <a:cs typeface="Century Gothic"/>
              <a:sym typeface="Century Gothic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31354" y="1488621"/>
            <a:ext cx="0" cy="46166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8B63165-C9C4-DB01-F324-23CA3D734E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err="1">
                <a:solidFill>
                  <a:schemeClr val="tx2">
                    <a:lumMod val="20000"/>
                    <a:lumOff val="80000"/>
                  </a:schemeClr>
                </a:solidFill>
              </a:rPr>
              <a:t>Mediapipe</a:t>
            </a:r>
            <a:r>
              <a:rPr lang="ko-KR" altLang="en-US" sz="1400">
                <a:solidFill>
                  <a:schemeClr val="tx2">
                    <a:lumMod val="20000"/>
                    <a:lumOff val="80000"/>
                  </a:schemeClr>
                </a:solidFill>
              </a:rPr>
              <a:t>란</a:t>
            </a:r>
            <a:r>
              <a:rPr lang="en-US" altLang="ko-KR" sz="1400">
                <a:solidFill>
                  <a:schemeClr val="tx2">
                    <a:lumMod val="20000"/>
                    <a:lumOff val="80000"/>
                  </a:schemeClr>
                </a:solidFill>
              </a:rPr>
              <a:t>?</a:t>
            </a:r>
            <a:endParaRPr lang="id-ID" altLang="ko-KR" sz="14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9C349C-927A-6FFE-D0B0-8E64D9A87ED1}"/>
              </a:ext>
            </a:extLst>
          </p:cNvPr>
          <p:cNvSpPr txBox="1"/>
          <p:nvPr/>
        </p:nvSpPr>
        <p:spPr>
          <a:xfrm>
            <a:off x="640319" y="2032000"/>
            <a:ext cx="90915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Mediapipe</a:t>
            </a:r>
            <a:r>
              <a: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란</a:t>
            </a:r>
            <a:r>
              <a:rPr lang="en-US" altLang="ko-KR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?</a:t>
            </a:r>
          </a:p>
          <a:p>
            <a:r>
              <a:rPr lang="en-US" altLang="ko-KR" sz="16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: </a:t>
            </a:r>
            <a:r>
              <a:rPr lang="ko-KR" altLang="en-US" sz="16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구글에서 인체를 대상으로 하는 인식에 대해 다양한 형태로 기능과 모델을 제공하는 오픈소스 라이브러리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4A7E2-8FAA-9E63-04AF-4F7DDC832C74}"/>
              </a:ext>
            </a:extLst>
          </p:cNvPr>
          <p:cNvSpPr txBox="1"/>
          <p:nvPr/>
        </p:nvSpPr>
        <p:spPr>
          <a:xfrm>
            <a:off x="737605" y="1520120"/>
            <a:ext cx="5984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RULA</a:t>
            </a:r>
            <a:r>
              <a:rPr lang="ko-KR" altLang="en-US" sz="2000" b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를 어떻게 자동 적용할까</a:t>
            </a:r>
            <a:r>
              <a:rPr lang="en-US" altLang="ko-KR" sz="2000" b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?    </a:t>
            </a:r>
            <a:r>
              <a:rPr lang="en-US" altLang="ko-KR" sz="2000" b="1" err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Mediapipe</a:t>
            </a:r>
            <a:r>
              <a:rPr lang="en-US" altLang="ko-KR" sz="2000" b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</a:t>
            </a:r>
            <a:r>
              <a:rPr lang="ko-KR" altLang="en-US" sz="2000" b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이용</a:t>
            </a:r>
            <a:endParaRPr lang="en-US" altLang="ko-KR" sz="2000" b="1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D07D4E-29E7-C948-AE6B-97FB4E3CA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2790101"/>
            <a:ext cx="5025176" cy="3051463"/>
          </a:xfrm>
          <a:prstGeom prst="rect">
            <a:avLst/>
          </a:prstGeom>
        </p:spPr>
      </p:pic>
      <p:pic>
        <p:nvPicPr>
          <p:cNvPr id="22" name="pose_world_landmarks">
            <a:hlinkClick r:id="" action="ppaction://media"/>
            <a:extLst>
              <a:ext uri="{FF2B5EF4-FFF2-40B4-BE49-F238E27FC236}">
                <a16:creationId xmlns:a16="http://schemas.microsoft.com/office/drawing/2014/main" id="{4BDFFADC-4FF3-B42C-D08C-B9D5E025C4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3875" y="2802390"/>
            <a:ext cx="5025176" cy="3051463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9826CD51-47C9-7EED-E116-C012792BC348}"/>
              </a:ext>
            </a:extLst>
          </p:cNvPr>
          <p:cNvSpPr/>
          <p:nvPr/>
        </p:nvSpPr>
        <p:spPr>
          <a:xfrm rot="16200000">
            <a:off x="4319619" y="1626124"/>
            <a:ext cx="204164" cy="1866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8351C-49B5-1A75-A07E-D44834458A8A}"/>
              </a:ext>
            </a:extLst>
          </p:cNvPr>
          <p:cNvSpPr txBox="1"/>
          <p:nvPr/>
        </p:nvSpPr>
        <p:spPr>
          <a:xfrm>
            <a:off x="4846280" y="5953334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[</a:t>
            </a:r>
            <a:r>
              <a:rPr lang="en-US" altLang="ko-KR" sz="1400" err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Mediapipe</a:t>
            </a:r>
            <a:r>
              <a:rPr lang="en-US" altLang="ko-KR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</a:t>
            </a:r>
            <a:r>
              <a:rPr lang="ko-KR" altLang="en-US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모듈 사용 예시</a:t>
            </a:r>
            <a:r>
              <a:rPr lang="en-US" altLang="ko-KR" sz="140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]</a:t>
            </a:r>
            <a:endParaRPr lang="ko-KR" altLang="en-US" sz="140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16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solidFill>
                  <a:srgbClr val="0070C0"/>
                </a:solidFill>
              </a:rPr>
              <a:t>2. </a:t>
            </a:r>
            <a:r>
              <a:rPr lang="ko-KR" altLang="en-US">
                <a:solidFill>
                  <a:srgbClr val="0070C0"/>
                </a:solidFill>
              </a:rPr>
              <a:t>프로그램 소개</a:t>
            </a:r>
            <a:endParaRPr lang="id-ID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A38B51-F804-BACA-85D9-6513471B43B5}"/>
              </a:ext>
            </a:extLst>
          </p:cNvPr>
          <p:cNvGrpSpPr/>
          <p:nvPr/>
        </p:nvGrpSpPr>
        <p:grpSpPr>
          <a:xfrm>
            <a:off x="470455" y="1136417"/>
            <a:ext cx="11164818" cy="431126"/>
            <a:chOff x="470455" y="1425666"/>
            <a:chExt cx="7052358" cy="74884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BD6BB9E-BC17-FDB9-2274-AC68250F57CC}"/>
                </a:ext>
              </a:extLst>
            </p:cNvPr>
            <p:cNvSpPr/>
            <p:nvPr/>
          </p:nvSpPr>
          <p:spPr>
            <a:xfrm>
              <a:off x="470455" y="1437155"/>
              <a:ext cx="1460969" cy="737359"/>
            </a:xfrm>
            <a:prstGeom prst="roundRect">
              <a:avLst/>
            </a:prstGeom>
            <a:solidFill>
              <a:srgbClr val="FFFF00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초기 화면 구성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4708615-E6BC-B9CC-E32D-47E3DA300F0F}"/>
                </a:ext>
              </a:extLst>
            </p:cNvPr>
            <p:cNvSpPr/>
            <p:nvPr/>
          </p:nvSpPr>
          <p:spPr>
            <a:xfrm>
              <a:off x="2334251" y="1437155"/>
              <a:ext cx="1460969" cy="737359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작업 자세 분석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95295CA-2EAC-FFBE-5B2E-73B5A986EF8F}"/>
                </a:ext>
              </a:extLst>
            </p:cNvPr>
            <p:cNvSpPr/>
            <p:nvPr/>
          </p:nvSpPr>
          <p:spPr>
            <a:xfrm>
              <a:off x="4198048" y="1425666"/>
              <a:ext cx="1460969" cy="737358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사후분석</a:t>
              </a:r>
            </a:p>
          </p:txBody>
        </p:sp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AD657731-170A-DD80-6628-823E06D8CBE4}"/>
                </a:ext>
              </a:extLst>
            </p:cNvPr>
            <p:cNvSpPr/>
            <p:nvPr/>
          </p:nvSpPr>
          <p:spPr>
            <a:xfrm rot="16200000">
              <a:off x="2030756" y="1701015"/>
              <a:ext cx="204164" cy="1866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</p:txBody>
        </p:sp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C2938617-5A55-8431-A770-248234D7781E}"/>
                </a:ext>
              </a:extLst>
            </p:cNvPr>
            <p:cNvSpPr/>
            <p:nvPr/>
          </p:nvSpPr>
          <p:spPr>
            <a:xfrm rot="16200000">
              <a:off x="3894552" y="1712505"/>
              <a:ext cx="204164" cy="1866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E373DF0-5A4F-6CBE-C354-7AB11C7084E2}"/>
                </a:ext>
              </a:extLst>
            </p:cNvPr>
            <p:cNvSpPr/>
            <p:nvPr/>
          </p:nvSpPr>
          <p:spPr>
            <a:xfrm>
              <a:off x="6061844" y="1435237"/>
              <a:ext cx="1460969" cy="737358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작업 자세 개선</a:t>
              </a:r>
            </a:p>
          </p:txBody>
        </p:sp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C4381E00-1C94-48D4-04B7-4D1CAA5EB306}"/>
                </a:ext>
              </a:extLst>
            </p:cNvPr>
            <p:cNvSpPr/>
            <p:nvPr/>
          </p:nvSpPr>
          <p:spPr>
            <a:xfrm rot="16200000">
              <a:off x="5758349" y="1698634"/>
              <a:ext cx="204164" cy="1866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7577A22-551E-35B9-5C15-0EAA56FFB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252" y="1828858"/>
            <a:ext cx="6861495" cy="439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4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DA719D9-8A3E-3D75-72BD-1FC82A312D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74" b="828"/>
          <a:stretch/>
        </p:blipFill>
        <p:spPr>
          <a:xfrm>
            <a:off x="729663" y="1828858"/>
            <a:ext cx="10732673" cy="4357278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solidFill>
                  <a:srgbClr val="0070C0"/>
                </a:solidFill>
              </a:rPr>
              <a:t>2. </a:t>
            </a:r>
            <a:r>
              <a:rPr lang="ko-KR" altLang="en-US">
                <a:solidFill>
                  <a:srgbClr val="0070C0"/>
                </a:solidFill>
              </a:rPr>
              <a:t>프로그램 소개</a:t>
            </a:r>
            <a:endParaRPr lang="id-ID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A38B51-F804-BACA-85D9-6513471B43B5}"/>
              </a:ext>
            </a:extLst>
          </p:cNvPr>
          <p:cNvGrpSpPr/>
          <p:nvPr/>
        </p:nvGrpSpPr>
        <p:grpSpPr>
          <a:xfrm>
            <a:off x="470455" y="1136417"/>
            <a:ext cx="11164818" cy="431126"/>
            <a:chOff x="470455" y="1425666"/>
            <a:chExt cx="7052358" cy="74884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BD6BB9E-BC17-FDB9-2274-AC68250F57CC}"/>
                </a:ext>
              </a:extLst>
            </p:cNvPr>
            <p:cNvSpPr/>
            <p:nvPr/>
          </p:nvSpPr>
          <p:spPr>
            <a:xfrm>
              <a:off x="470455" y="1437155"/>
              <a:ext cx="1460969" cy="737359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초기 화면 구성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4708615-E6BC-B9CC-E32D-47E3DA300F0F}"/>
                </a:ext>
              </a:extLst>
            </p:cNvPr>
            <p:cNvSpPr/>
            <p:nvPr/>
          </p:nvSpPr>
          <p:spPr>
            <a:xfrm>
              <a:off x="2334251" y="1437155"/>
              <a:ext cx="1460969" cy="737359"/>
            </a:xfrm>
            <a:prstGeom prst="roundRect">
              <a:avLst/>
            </a:prstGeom>
            <a:solidFill>
              <a:srgbClr val="FFFF00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작업 자세 분석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95295CA-2EAC-FFBE-5B2E-73B5A986EF8F}"/>
                </a:ext>
              </a:extLst>
            </p:cNvPr>
            <p:cNvSpPr/>
            <p:nvPr/>
          </p:nvSpPr>
          <p:spPr>
            <a:xfrm>
              <a:off x="4198048" y="1425666"/>
              <a:ext cx="1460969" cy="737358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사후분석</a:t>
              </a:r>
            </a:p>
          </p:txBody>
        </p:sp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AD657731-170A-DD80-6628-823E06D8CBE4}"/>
                </a:ext>
              </a:extLst>
            </p:cNvPr>
            <p:cNvSpPr/>
            <p:nvPr/>
          </p:nvSpPr>
          <p:spPr>
            <a:xfrm rot="16200000">
              <a:off x="2030756" y="1701015"/>
              <a:ext cx="204164" cy="1866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</p:txBody>
        </p:sp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C2938617-5A55-8431-A770-248234D7781E}"/>
                </a:ext>
              </a:extLst>
            </p:cNvPr>
            <p:cNvSpPr/>
            <p:nvPr/>
          </p:nvSpPr>
          <p:spPr>
            <a:xfrm rot="16200000">
              <a:off x="3894552" y="1712505"/>
              <a:ext cx="204164" cy="1866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E373DF0-5A4F-6CBE-C354-7AB11C7084E2}"/>
                </a:ext>
              </a:extLst>
            </p:cNvPr>
            <p:cNvSpPr/>
            <p:nvPr/>
          </p:nvSpPr>
          <p:spPr>
            <a:xfrm>
              <a:off x="6061844" y="1435237"/>
              <a:ext cx="1460969" cy="737358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작업 자세 개선</a:t>
              </a:r>
            </a:p>
          </p:txBody>
        </p:sp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C4381E00-1C94-48D4-04B7-4D1CAA5EB306}"/>
                </a:ext>
              </a:extLst>
            </p:cNvPr>
            <p:cNvSpPr/>
            <p:nvPr/>
          </p:nvSpPr>
          <p:spPr>
            <a:xfrm rot="16200000">
              <a:off x="5758349" y="1698634"/>
              <a:ext cx="204164" cy="1866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6832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solidFill>
                  <a:srgbClr val="0070C0"/>
                </a:solidFill>
              </a:rPr>
              <a:t>2. </a:t>
            </a:r>
            <a:r>
              <a:rPr lang="ko-KR" altLang="en-US">
                <a:solidFill>
                  <a:srgbClr val="0070C0"/>
                </a:solidFill>
              </a:rPr>
              <a:t>프로그램 소개</a:t>
            </a:r>
            <a:endParaRPr lang="id-ID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A38B51-F804-BACA-85D9-6513471B43B5}"/>
              </a:ext>
            </a:extLst>
          </p:cNvPr>
          <p:cNvGrpSpPr/>
          <p:nvPr/>
        </p:nvGrpSpPr>
        <p:grpSpPr>
          <a:xfrm>
            <a:off x="470455" y="1136417"/>
            <a:ext cx="11164818" cy="431126"/>
            <a:chOff x="470455" y="1425666"/>
            <a:chExt cx="7052358" cy="74884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BD6BB9E-BC17-FDB9-2274-AC68250F57CC}"/>
                </a:ext>
              </a:extLst>
            </p:cNvPr>
            <p:cNvSpPr/>
            <p:nvPr/>
          </p:nvSpPr>
          <p:spPr>
            <a:xfrm>
              <a:off x="470455" y="1437155"/>
              <a:ext cx="1460969" cy="737359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초기 화면 구성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4708615-E6BC-B9CC-E32D-47E3DA300F0F}"/>
                </a:ext>
              </a:extLst>
            </p:cNvPr>
            <p:cNvSpPr/>
            <p:nvPr/>
          </p:nvSpPr>
          <p:spPr>
            <a:xfrm>
              <a:off x="2334251" y="1437155"/>
              <a:ext cx="1460969" cy="737359"/>
            </a:xfrm>
            <a:prstGeom prst="roundRect">
              <a:avLst/>
            </a:prstGeom>
            <a:solidFill>
              <a:srgbClr val="FFFF00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작업 자세 분석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95295CA-2EAC-FFBE-5B2E-73B5A986EF8F}"/>
                </a:ext>
              </a:extLst>
            </p:cNvPr>
            <p:cNvSpPr/>
            <p:nvPr/>
          </p:nvSpPr>
          <p:spPr>
            <a:xfrm>
              <a:off x="4198048" y="1425666"/>
              <a:ext cx="1460969" cy="737358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사후분석</a:t>
              </a:r>
            </a:p>
          </p:txBody>
        </p:sp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AD657731-170A-DD80-6628-823E06D8CBE4}"/>
                </a:ext>
              </a:extLst>
            </p:cNvPr>
            <p:cNvSpPr/>
            <p:nvPr/>
          </p:nvSpPr>
          <p:spPr>
            <a:xfrm rot="16200000">
              <a:off x="2030756" y="1701015"/>
              <a:ext cx="204164" cy="1866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</p:txBody>
        </p:sp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C2938617-5A55-8431-A770-248234D7781E}"/>
                </a:ext>
              </a:extLst>
            </p:cNvPr>
            <p:cNvSpPr/>
            <p:nvPr/>
          </p:nvSpPr>
          <p:spPr>
            <a:xfrm rot="16200000">
              <a:off x="3894552" y="1712505"/>
              <a:ext cx="204164" cy="1866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E373DF0-5A4F-6CBE-C354-7AB11C7084E2}"/>
                </a:ext>
              </a:extLst>
            </p:cNvPr>
            <p:cNvSpPr/>
            <p:nvPr/>
          </p:nvSpPr>
          <p:spPr>
            <a:xfrm>
              <a:off x="6061844" y="1435237"/>
              <a:ext cx="1460969" cy="737358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작업 자세 개선</a:t>
              </a:r>
            </a:p>
          </p:txBody>
        </p:sp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C4381E00-1C94-48D4-04B7-4D1CAA5EB306}"/>
                </a:ext>
              </a:extLst>
            </p:cNvPr>
            <p:cNvSpPr/>
            <p:nvPr/>
          </p:nvSpPr>
          <p:spPr>
            <a:xfrm rot="16200000">
              <a:off x="5758349" y="1698634"/>
              <a:ext cx="204164" cy="1866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른돋움OTFPro 1" panose="02000300000000000000" pitchFamily="50" charset="-127"/>
                <a:ea typeface="바른돋움OTFPro 1" panose="02000300000000000000" pitchFamily="50" charset="-127"/>
              </a:endParaRPr>
            </a:p>
          </p:txBody>
        </p:sp>
      </p:grpSp>
      <p:pic>
        <p:nvPicPr>
          <p:cNvPr id="4" name="Final Video - 20초">
            <a:hlinkClick r:id="" action="ppaction://media"/>
            <a:extLst>
              <a:ext uri="{FF2B5EF4-FFF2-40B4-BE49-F238E27FC236}">
                <a16:creationId xmlns:a16="http://schemas.microsoft.com/office/drawing/2014/main" id="{334A1356-6C25-20F1-F072-ED22E2C6AE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98720" y="1842354"/>
            <a:ext cx="7394560" cy="415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0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1970</Words>
  <Application>Microsoft Office PowerPoint</Application>
  <PresentationFormat>와이드스크린</PresentationFormat>
  <Paragraphs>225</Paragraphs>
  <Slides>18</Slides>
  <Notes>17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Wingdings</vt:lpstr>
      <vt:lpstr>Arial</vt:lpstr>
      <vt:lpstr>바른돋움OTFPro 1</vt:lpstr>
      <vt:lpstr>Office 테마</vt:lpstr>
      <vt:lpstr>1_Office 테마</vt:lpstr>
      <vt:lpstr>PowerPoint 프레젠테이션</vt:lpstr>
      <vt:lpstr>PowerPoint 프레젠테이션</vt:lpstr>
      <vt:lpstr>1. 개발 배경 및 목적</vt:lpstr>
      <vt:lpstr>1. 개발 배경 및 목적</vt:lpstr>
      <vt:lpstr>1. 개발 배경 및 목적</vt:lpstr>
      <vt:lpstr>1. 개발 배경 및 목적</vt:lpstr>
      <vt:lpstr>2. 프로그램 소개</vt:lpstr>
      <vt:lpstr>2. 프로그램 소개</vt:lpstr>
      <vt:lpstr>2. 프로그램 소개</vt:lpstr>
      <vt:lpstr>2. 프로그램 소개</vt:lpstr>
      <vt:lpstr>2. 프로그램 소개</vt:lpstr>
      <vt:lpstr>2. 프로그램 소개</vt:lpstr>
      <vt:lpstr>2. 프로그램 소개</vt:lpstr>
      <vt:lpstr>3. 결 론</vt:lpstr>
      <vt:lpstr>3. 결 론</vt:lpstr>
      <vt:lpstr>3. 결 론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배태겸</dc:creator>
  <cp:lastModifiedBy>Han Jaehyuk</cp:lastModifiedBy>
  <cp:revision>37</cp:revision>
  <dcterms:created xsi:type="dcterms:W3CDTF">2022-11-10T17:58:56Z</dcterms:created>
  <dcterms:modified xsi:type="dcterms:W3CDTF">2022-11-17T15:22:51Z</dcterms:modified>
</cp:coreProperties>
</file>